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>
  <p:sldMasterIdLst>
    <p:sldMasterId id="2147483648" r:id="rId4"/>
  </p:sldMasterIdLst>
  <p:notesMasterIdLst>
    <p:notesMasterId r:id="rId18"/>
  </p:notesMasterIdLst>
  <p:handoutMasterIdLst>
    <p:handoutMasterId r:id="rId19"/>
  </p:handoutMasterIdLst>
  <p:sldIdLst>
    <p:sldId id="257" r:id="rId5"/>
    <p:sldId id="262" r:id="rId6"/>
    <p:sldId id="273" r:id="rId7"/>
    <p:sldId id="263" r:id="rId8"/>
    <p:sldId id="274" r:id="rId9"/>
    <p:sldId id="275" r:id="rId10"/>
    <p:sldId id="276" r:id="rId11"/>
    <p:sldId id="279" r:id="rId12"/>
    <p:sldId id="280" r:id="rId13"/>
    <p:sldId id="272" r:id="rId14"/>
    <p:sldId id="278" r:id="rId15"/>
    <p:sldId id="265" r:id="rId16"/>
    <p:sldId id="261" r:id="rId17"/>
  </p:sldIdLst>
  <p:sldSz cx="12192000" cy="6858000"/>
  <p:notesSz cx="6858000" cy="9144000"/>
  <p:embeddedFontLst>
    <p:embeddedFont>
      <p:font typeface="Garamond" panose="02020404030301010803" pitchFamily="18" charset="0"/>
      <p:regular r:id="rId20"/>
      <p:bold r:id="rId21"/>
      <p:italic r:id="rId22"/>
      <p:boldItalic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M Standard Template" id="{DE84584B-A5D0-41FC-A1BD-842205AC7447}">
          <p14:sldIdLst>
            <p14:sldId id="257"/>
            <p14:sldId id="262"/>
            <p14:sldId id="273"/>
            <p14:sldId id="263"/>
            <p14:sldId id="274"/>
            <p14:sldId id="275"/>
            <p14:sldId id="276"/>
            <p14:sldId id="279"/>
            <p14:sldId id="280"/>
            <p14:sldId id="272"/>
            <p14:sldId id="278"/>
            <p14:sldId id="265"/>
            <p14:sldId id="26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C5A5"/>
    <a:srgbClr val="009A46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77" autoAdjust="0"/>
    <p:restoredTop sz="97578"/>
  </p:normalViewPr>
  <p:slideViewPr>
    <p:cSldViewPr>
      <p:cViewPr varScale="1">
        <p:scale>
          <a:sx n="83" d="100"/>
          <a:sy n="83" d="100"/>
        </p:scale>
        <p:origin x="594" y="12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>
      <p:cViewPr varScale="1">
        <p:scale>
          <a:sx n="150" d="100"/>
          <a:sy n="150" d="100"/>
        </p:scale>
        <p:origin x="4984" y="1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font" Target="fonts/font2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font" Target="fonts/font1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4.fntdata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3.fntdata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5BA2DA6-6088-6D22-0AA6-ECB9947A576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D2D88B-E2C3-90F9-678D-76DA1ADF60D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9F5E04-67AE-EF42-A4ED-16C7D566C6CF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081C67-7CD1-F528-E598-6AA5B4E75A4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675CDE-1CF1-AEF3-1507-547FE271836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EA53F2-C305-024B-B68E-0BD32BD4CE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052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3245CB-E018-46C1-A1F1-1EE301E46881}" type="datetimeFigureOut">
              <a:rPr lang="en-MY" smtClean="0"/>
              <a:t>18/6/2026</a:t>
            </a:fld>
            <a:endParaRPr lang="en-M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MY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547C0D-D846-478B-B8D8-2327E120B300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0211926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547C0D-D846-478B-B8D8-2327E120B300}" type="slidenum">
              <a:rPr lang="en-MY" smtClean="0"/>
              <a:t>1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1121762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ening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838200" y="1152014"/>
            <a:ext cx="10370368" cy="1648149"/>
          </a:xfrm>
        </p:spPr>
        <p:txBody>
          <a:bodyPr anchor="b"/>
          <a:lstStyle>
            <a:lvl1pPr algn="ctr">
              <a:defRPr sz="60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Presentation</a:t>
            </a:r>
            <a:endParaRPr lang="en-MY" dirty="0"/>
          </a:p>
        </p:txBody>
      </p:sp>
      <p:sp>
        <p:nvSpPr>
          <p:cNvPr id="1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38200" y="2994212"/>
            <a:ext cx="10370368" cy="1655762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 | Affiliation</a:t>
            </a:r>
            <a:endParaRPr lang="en-MY" dirty="0"/>
          </a:p>
        </p:txBody>
      </p:sp>
      <p:grpSp>
        <p:nvGrpSpPr>
          <p:cNvPr id="2" name="Group 1"/>
          <p:cNvGrpSpPr/>
          <p:nvPr userDrawn="1"/>
        </p:nvGrpSpPr>
        <p:grpSpPr>
          <a:xfrm>
            <a:off x="0" y="5445224"/>
            <a:ext cx="9282804" cy="1274658"/>
            <a:chOff x="0" y="5445224"/>
            <a:chExt cx="9282804" cy="1274658"/>
          </a:xfrm>
        </p:grpSpPr>
        <p:grpSp>
          <p:nvGrpSpPr>
            <p:cNvPr id="8" name="Group 7"/>
            <p:cNvGrpSpPr/>
            <p:nvPr userDrawn="1"/>
          </p:nvGrpSpPr>
          <p:grpSpPr>
            <a:xfrm>
              <a:off x="0" y="5445224"/>
              <a:ext cx="9272459" cy="1274658"/>
              <a:chOff x="0" y="576832"/>
              <a:chExt cx="9051235" cy="1274658"/>
            </a:xfrm>
          </p:grpSpPr>
          <p:sp>
            <p:nvSpPr>
              <p:cNvPr id="9" name="Rectangle 8"/>
              <p:cNvSpPr/>
              <p:nvPr userDrawn="1"/>
            </p:nvSpPr>
            <p:spPr>
              <a:xfrm>
                <a:off x="0" y="576832"/>
                <a:ext cx="9051235" cy="911126"/>
              </a:xfrm>
              <a:prstGeom prst="rect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  <p:sp>
            <p:nvSpPr>
              <p:cNvPr id="10" name="TextBox 9"/>
              <p:cNvSpPr txBox="1"/>
              <p:nvPr userDrawn="1"/>
            </p:nvSpPr>
            <p:spPr>
              <a:xfrm>
                <a:off x="803225" y="1512936"/>
                <a:ext cx="167308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MY" sz="1600" b="1" i="0" dirty="0">
                    <a:solidFill>
                      <a:schemeClr val="tx1"/>
                    </a:solidFill>
                    <a:latin typeface="Garamond" panose="02020404030301010803" pitchFamily="18" charset="0"/>
                    <a:cs typeface="Arial" panose="020B0604020202020204" pitchFamily="34" charset="0"/>
                  </a:rPr>
                  <a:t>www.um.edu.my</a:t>
                </a:r>
              </a:p>
            </p:txBody>
          </p:sp>
        </p:grpSp>
        <p:sp>
          <p:nvSpPr>
            <p:cNvPr id="11" name="Rectangle 10"/>
            <p:cNvSpPr/>
            <p:nvPr userDrawn="1"/>
          </p:nvSpPr>
          <p:spPr>
            <a:xfrm>
              <a:off x="8186193" y="5445224"/>
              <a:ext cx="1096611" cy="911126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8179689" y="5445224"/>
              <a:ext cx="272261" cy="911126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</p:grpSp>
      <p:pic>
        <p:nvPicPr>
          <p:cNvPr id="16" name="Picture 15" descr="Text, logo, company name&#10;&#10;Description automatically generated">
            <a:extLst>
              <a:ext uri="{FF2B5EF4-FFF2-40B4-BE49-F238E27FC236}">
                <a16:creationId xmlns:a16="http://schemas.microsoft.com/office/drawing/2014/main" id="{B996D5E9-C64F-5B81-FE05-E1AA1EB219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1269" y="4877897"/>
            <a:ext cx="3180186" cy="2045779"/>
          </a:xfrm>
          <a:prstGeom prst="rect">
            <a:avLst/>
          </a:prstGeom>
        </p:spPr>
      </p:pic>
      <p:pic>
        <p:nvPicPr>
          <p:cNvPr id="5" name="Picture 4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6D898A84-0344-7741-8A35-4DA4246029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751" b="35976"/>
          <a:stretch/>
        </p:blipFill>
        <p:spPr>
          <a:xfrm>
            <a:off x="551384" y="5445225"/>
            <a:ext cx="4833943" cy="911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4710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ening Slide 2">
    <p:bg>
      <p:bgPr>
        <a:blipFill dpi="0" rotWithShape="1">
          <a:blip r:embed="rId2">
            <a:alphaModFix amt="89000"/>
            <a:grayscl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500"/>
                    </a14:imgEffect>
                    <a14:imgEffect>
                      <a14:saturation sat="33000"/>
                    </a14:imgEffect>
                  </a14:imgLayer>
                </a14:imgProps>
              </a:ext>
            </a:extLst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9272459" y="5445224"/>
            <a:ext cx="2919541" cy="911126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50000">
                <a:schemeClr val="bg1">
                  <a:lumMod val="9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838200" y="1152014"/>
            <a:ext cx="10370368" cy="1648149"/>
          </a:xfrm>
        </p:spPr>
        <p:txBody>
          <a:bodyPr anchor="b"/>
          <a:lstStyle>
            <a:lvl1pPr algn="ctr">
              <a:defRPr sz="6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Presentation</a:t>
            </a:r>
            <a:endParaRPr lang="en-MY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38200" y="2994212"/>
            <a:ext cx="10370368" cy="1655762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 | Affiliation</a:t>
            </a:r>
            <a:endParaRPr lang="en-MY" dirty="0"/>
          </a:p>
        </p:txBody>
      </p:sp>
      <p:sp>
        <p:nvSpPr>
          <p:cNvPr id="25" name="TextBox 24"/>
          <p:cNvSpPr txBox="1"/>
          <p:nvPr userDrawn="1"/>
        </p:nvSpPr>
        <p:spPr>
          <a:xfrm>
            <a:off x="838200" y="5850057"/>
            <a:ext cx="17139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1600" b="1" i="0" dirty="0">
                <a:solidFill>
                  <a:schemeClr val="bg1"/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www.um.edu.my</a:t>
            </a:r>
          </a:p>
        </p:txBody>
      </p:sp>
      <p:grpSp>
        <p:nvGrpSpPr>
          <p:cNvPr id="40" name="Group 39"/>
          <p:cNvGrpSpPr/>
          <p:nvPr userDrawn="1"/>
        </p:nvGrpSpPr>
        <p:grpSpPr>
          <a:xfrm>
            <a:off x="0" y="5445224"/>
            <a:ext cx="9282804" cy="1296144"/>
            <a:chOff x="0" y="5445224"/>
            <a:chExt cx="9282804" cy="1296144"/>
          </a:xfrm>
        </p:grpSpPr>
        <p:grpSp>
          <p:nvGrpSpPr>
            <p:cNvPr id="41" name="Group 40"/>
            <p:cNvGrpSpPr/>
            <p:nvPr userDrawn="1"/>
          </p:nvGrpSpPr>
          <p:grpSpPr>
            <a:xfrm>
              <a:off x="0" y="5445224"/>
              <a:ext cx="9272459" cy="1296144"/>
              <a:chOff x="0" y="576832"/>
              <a:chExt cx="9051235" cy="1296144"/>
            </a:xfrm>
          </p:grpSpPr>
          <p:sp>
            <p:nvSpPr>
              <p:cNvPr id="44" name="Rectangle 43"/>
              <p:cNvSpPr/>
              <p:nvPr userDrawn="1"/>
            </p:nvSpPr>
            <p:spPr>
              <a:xfrm>
                <a:off x="0" y="576832"/>
                <a:ext cx="9051235" cy="911126"/>
              </a:xfrm>
              <a:prstGeom prst="rect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  <p:sp>
            <p:nvSpPr>
              <p:cNvPr id="45" name="TextBox 44"/>
              <p:cNvSpPr txBox="1"/>
              <p:nvPr userDrawn="1"/>
            </p:nvSpPr>
            <p:spPr>
              <a:xfrm>
                <a:off x="818202" y="1534422"/>
                <a:ext cx="167308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MY" sz="1600" b="1" i="0" dirty="0">
                    <a:solidFill>
                      <a:schemeClr val="bg1"/>
                    </a:solidFill>
                    <a:latin typeface="Garamond" panose="02020404030301010803" pitchFamily="18" charset="0"/>
                    <a:cs typeface="Arial" panose="020B0604020202020204" pitchFamily="34" charset="0"/>
                  </a:rPr>
                  <a:t>www.um.edu.my</a:t>
                </a:r>
              </a:p>
            </p:txBody>
          </p:sp>
        </p:grpSp>
        <p:sp>
          <p:nvSpPr>
            <p:cNvPr id="42" name="Rectangle 41"/>
            <p:cNvSpPr/>
            <p:nvPr userDrawn="1"/>
          </p:nvSpPr>
          <p:spPr>
            <a:xfrm>
              <a:off x="8186193" y="5445224"/>
              <a:ext cx="1096611" cy="911126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sp>
          <p:nvSpPr>
            <p:cNvPr id="43" name="Rectangle 42"/>
            <p:cNvSpPr/>
            <p:nvPr userDrawn="1"/>
          </p:nvSpPr>
          <p:spPr>
            <a:xfrm>
              <a:off x="8179689" y="5445224"/>
              <a:ext cx="272261" cy="911126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</p:grpSp>
      <p:pic>
        <p:nvPicPr>
          <p:cNvPr id="15" name="Picture 14" descr="Text, logo, company name&#10;&#10;Description automatically generated">
            <a:extLst>
              <a:ext uri="{FF2B5EF4-FFF2-40B4-BE49-F238E27FC236}">
                <a16:creationId xmlns:a16="http://schemas.microsoft.com/office/drawing/2014/main" id="{5038E801-89EC-DD67-78D3-8D06BE81304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1269" y="4877897"/>
            <a:ext cx="3180186" cy="2045779"/>
          </a:xfrm>
          <a:prstGeom prst="rect">
            <a:avLst/>
          </a:prstGeom>
        </p:spPr>
      </p:pic>
      <p:pic>
        <p:nvPicPr>
          <p:cNvPr id="3" name="Picture 2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4C7D499B-8B34-7232-6F6F-06E5AA8988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751" b="35976"/>
          <a:stretch/>
        </p:blipFill>
        <p:spPr>
          <a:xfrm>
            <a:off x="551384" y="5445225"/>
            <a:ext cx="4833943" cy="911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927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ening Slide 3"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3728"/>
                    </a14:imgEffect>
                    <a14:imgEffect>
                      <a14:saturation sat="0"/>
                    </a14:imgEffect>
                    <a14:imgEffect>
                      <a14:brightnessContrast bright="-35000" contrast="28000"/>
                    </a14:imgEffect>
                  </a14:imgLayer>
                </a14:imgProps>
              </a:ext>
            </a:extLst>
          </a:blip>
          <a:srcRect/>
          <a:tile tx="-673100" ty="209550" sx="97000" sy="97000" flip="none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9272459" y="5445224"/>
            <a:ext cx="2919541" cy="911126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50000">
                <a:schemeClr val="bg1">
                  <a:lumMod val="9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838200" y="1152014"/>
            <a:ext cx="10370368" cy="1648149"/>
          </a:xfrm>
        </p:spPr>
        <p:txBody>
          <a:bodyPr anchor="b"/>
          <a:lstStyle>
            <a:lvl1pPr algn="ctr">
              <a:defRPr sz="6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Presentation</a:t>
            </a:r>
            <a:endParaRPr lang="en-MY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38200" y="2994212"/>
            <a:ext cx="10370368" cy="1655762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 | Affiliation</a:t>
            </a:r>
            <a:endParaRPr lang="en-MY" dirty="0"/>
          </a:p>
        </p:txBody>
      </p:sp>
      <p:sp>
        <p:nvSpPr>
          <p:cNvPr id="25" name="TextBox 24"/>
          <p:cNvSpPr txBox="1"/>
          <p:nvPr userDrawn="1"/>
        </p:nvSpPr>
        <p:spPr>
          <a:xfrm>
            <a:off x="838200" y="5850057"/>
            <a:ext cx="17139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1600" b="1" i="0" dirty="0">
                <a:solidFill>
                  <a:schemeClr val="bg1"/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www.um.edu.my</a:t>
            </a:r>
          </a:p>
        </p:txBody>
      </p:sp>
      <p:grpSp>
        <p:nvGrpSpPr>
          <p:cNvPr id="40" name="Group 39"/>
          <p:cNvGrpSpPr/>
          <p:nvPr userDrawn="1"/>
        </p:nvGrpSpPr>
        <p:grpSpPr>
          <a:xfrm>
            <a:off x="0" y="5445224"/>
            <a:ext cx="9282804" cy="1296144"/>
            <a:chOff x="0" y="5445224"/>
            <a:chExt cx="9282804" cy="1296144"/>
          </a:xfrm>
        </p:grpSpPr>
        <p:grpSp>
          <p:nvGrpSpPr>
            <p:cNvPr id="41" name="Group 40"/>
            <p:cNvGrpSpPr/>
            <p:nvPr userDrawn="1"/>
          </p:nvGrpSpPr>
          <p:grpSpPr>
            <a:xfrm>
              <a:off x="0" y="5445224"/>
              <a:ext cx="9272459" cy="1296144"/>
              <a:chOff x="0" y="576832"/>
              <a:chExt cx="9051235" cy="1296144"/>
            </a:xfrm>
          </p:grpSpPr>
          <p:sp>
            <p:nvSpPr>
              <p:cNvPr id="44" name="Rectangle 43"/>
              <p:cNvSpPr/>
              <p:nvPr userDrawn="1"/>
            </p:nvSpPr>
            <p:spPr>
              <a:xfrm>
                <a:off x="0" y="576832"/>
                <a:ext cx="9051235" cy="911126"/>
              </a:xfrm>
              <a:prstGeom prst="rect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  <p:sp>
            <p:nvSpPr>
              <p:cNvPr id="45" name="TextBox 44"/>
              <p:cNvSpPr txBox="1"/>
              <p:nvPr userDrawn="1"/>
            </p:nvSpPr>
            <p:spPr>
              <a:xfrm>
                <a:off x="818202" y="1534422"/>
                <a:ext cx="167308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MY" sz="1600" b="1" i="0" dirty="0">
                    <a:solidFill>
                      <a:schemeClr val="bg1"/>
                    </a:solidFill>
                    <a:latin typeface="Garamond" panose="02020404030301010803" pitchFamily="18" charset="0"/>
                    <a:cs typeface="Arial" panose="020B0604020202020204" pitchFamily="34" charset="0"/>
                  </a:rPr>
                  <a:t>www.um.edu.my</a:t>
                </a:r>
              </a:p>
            </p:txBody>
          </p:sp>
        </p:grpSp>
        <p:sp>
          <p:nvSpPr>
            <p:cNvPr id="42" name="Rectangle 41"/>
            <p:cNvSpPr/>
            <p:nvPr userDrawn="1"/>
          </p:nvSpPr>
          <p:spPr>
            <a:xfrm>
              <a:off x="8186193" y="5445224"/>
              <a:ext cx="1096611" cy="911126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sp>
          <p:nvSpPr>
            <p:cNvPr id="43" name="Rectangle 42"/>
            <p:cNvSpPr/>
            <p:nvPr userDrawn="1"/>
          </p:nvSpPr>
          <p:spPr>
            <a:xfrm>
              <a:off x="8179689" y="5445224"/>
              <a:ext cx="272261" cy="911126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</p:grpSp>
      <p:pic>
        <p:nvPicPr>
          <p:cNvPr id="15" name="Picture 14" descr="Text, logo, company name&#10;&#10;Description automatically generated">
            <a:extLst>
              <a:ext uri="{FF2B5EF4-FFF2-40B4-BE49-F238E27FC236}">
                <a16:creationId xmlns:a16="http://schemas.microsoft.com/office/drawing/2014/main" id="{5038E801-89EC-DD67-78D3-8D06BE81304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1269" y="4877897"/>
            <a:ext cx="3180186" cy="2045779"/>
          </a:xfrm>
          <a:prstGeom prst="rect">
            <a:avLst/>
          </a:prstGeom>
        </p:spPr>
      </p:pic>
      <p:pic>
        <p:nvPicPr>
          <p:cNvPr id="3" name="Picture 2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4C7D499B-8B34-7232-6F6F-06E5AA8988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751" b="35976"/>
          <a:stretch/>
        </p:blipFill>
        <p:spPr>
          <a:xfrm>
            <a:off x="551384" y="5445225"/>
            <a:ext cx="4833943" cy="911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352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 algn="l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Header</a:t>
            </a:r>
            <a:endParaRPr lang="en-MY" dirty="0"/>
          </a:p>
        </p:txBody>
      </p:sp>
      <p:sp>
        <p:nvSpPr>
          <p:cNvPr id="11" name="Content Placeholder 15"/>
          <p:cNvSpPr>
            <a:spLocks noGrp="1"/>
          </p:cNvSpPr>
          <p:nvPr>
            <p:ph sz="quarter" idx="10" hasCustomPrompt="1"/>
          </p:nvPr>
        </p:nvSpPr>
        <p:spPr>
          <a:xfrm>
            <a:off x="838200" y="2066925"/>
            <a:ext cx="10515600" cy="3674544"/>
          </a:xfrm>
        </p:spPr>
        <p:txBody>
          <a:bodyPr/>
          <a:lstStyle>
            <a:lvl1pPr marL="357188" marR="0" indent="-357188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3200"/>
            </a:lvl1pPr>
            <a:lvl2pPr marL="800100" marR="0" indent="-342900" algn="just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»"/>
              <a:tabLst/>
              <a:defRPr sz="2200" baseline="0"/>
            </a:lvl2pPr>
          </a:lstStyle>
          <a:p>
            <a:pPr lvl="0"/>
            <a:r>
              <a:rPr lang="en-US" dirty="0"/>
              <a:t>Sample Text</a:t>
            </a:r>
          </a:p>
          <a:p>
            <a:pPr lvl="1"/>
            <a:r>
              <a:rPr lang="en-MY" dirty="0"/>
              <a:t>Sample Text</a:t>
            </a:r>
          </a:p>
          <a:p>
            <a:pPr lvl="1"/>
            <a:r>
              <a:rPr lang="en-MY" dirty="0"/>
              <a:t>Sample Text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Sample Text</a:t>
            </a:r>
          </a:p>
          <a:p>
            <a:pPr lvl="1"/>
            <a:r>
              <a:rPr lang="en-MY" dirty="0"/>
              <a:t>Sample Text</a:t>
            </a:r>
          </a:p>
          <a:p>
            <a:pPr lvl="1"/>
            <a:r>
              <a:rPr lang="en-MY" dirty="0"/>
              <a:t>Sample Text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1"/>
          </p:nvPr>
        </p:nvSpPr>
        <p:spPr>
          <a:xfrm>
            <a:off x="5832866" y="5823221"/>
            <a:ext cx="2844800" cy="365125"/>
          </a:xfrm>
        </p:spPr>
        <p:txBody>
          <a:bodyPr/>
          <a:lstStyle>
            <a:lvl1pPr algn="r">
              <a:defRPr/>
            </a:lvl1pPr>
          </a:lstStyle>
          <a:p>
            <a:fld id="{A47C3DA0-222B-4E02-BEE9-B1C021D109C3}" type="datetime1">
              <a:rPr lang="en-US" smtClean="0"/>
              <a:pPr/>
              <a:t>6/18/2026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2484928" y="5823221"/>
            <a:ext cx="326530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3"/>
          </p:nvPr>
        </p:nvSpPr>
        <p:spPr>
          <a:xfrm>
            <a:off x="8760295" y="5828800"/>
            <a:ext cx="1033061" cy="316726"/>
          </a:xfrm>
        </p:spPr>
        <p:txBody>
          <a:bodyPr/>
          <a:lstStyle>
            <a:lvl1pPr>
              <a:defRPr sz="1200" b="0">
                <a:latin typeface="+mn-lt"/>
              </a:defRPr>
            </a:lvl1pPr>
          </a:lstStyle>
          <a:p>
            <a:fld id="{FFDE5094-AB80-4D5E-A439-9E1CF8354BDA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-3170" y="6246390"/>
            <a:ext cx="9796526" cy="134938"/>
            <a:chOff x="0" y="413742"/>
            <a:chExt cx="9796526" cy="134938"/>
          </a:xfrm>
        </p:grpSpPr>
        <p:grpSp>
          <p:nvGrpSpPr>
            <p:cNvPr id="18" name="Group 17"/>
            <p:cNvGrpSpPr/>
            <p:nvPr userDrawn="1"/>
          </p:nvGrpSpPr>
          <p:grpSpPr>
            <a:xfrm>
              <a:off x="0" y="413742"/>
              <a:ext cx="9796526" cy="134938"/>
              <a:chOff x="0" y="413742"/>
              <a:chExt cx="9796526" cy="134938"/>
            </a:xfrm>
          </p:grpSpPr>
          <p:sp>
            <p:nvSpPr>
              <p:cNvPr id="20" name="Rectangle 19"/>
              <p:cNvSpPr/>
              <p:nvPr userDrawn="1"/>
            </p:nvSpPr>
            <p:spPr>
              <a:xfrm>
                <a:off x="0" y="413742"/>
                <a:ext cx="9793357" cy="134938"/>
              </a:xfrm>
              <a:prstGeom prst="rect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  <p:sp>
            <p:nvSpPr>
              <p:cNvPr id="21" name="Rectangle 20"/>
              <p:cNvSpPr/>
              <p:nvPr userDrawn="1"/>
            </p:nvSpPr>
            <p:spPr>
              <a:xfrm>
                <a:off x="8699915" y="413742"/>
                <a:ext cx="1096611" cy="134937"/>
              </a:xfrm>
              <a:prstGeom prst="rect">
                <a:avLst/>
              </a:prstGeom>
              <a:solidFill>
                <a:srgbClr val="FF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</p:grpSp>
        <p:sp>
          <p:nvSpPr>
            <p:cNvPr id="19" name="Rectangle 18"/>
            <p:cNvSpPr/>
            <p:nvPr userDrawn="1"/>
          </p:nvSpPr>
          <p:spPr>
            <a:xfrm>
              <a:off x="8700480" y="413742"/>
              <a:ext cx="272261" cy="134937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</p:grpSp>
      <p:pic>
        <p:nvPicPr>
          <p:cNvPr id="13" name="Picture 12" descr="Text, logo, company name&#10;&#10;Description automatically generated">
            <a:extLst>
              <a:ext uri="{FF2B5EF4-FFF2-40B4-BE49-F238E27FC236}">
                <a16:creationId xmlns:a16="http://schemas.microsoft.com/office/drawing/2014/main" id="{EBF3D8BC-47D5-F165-6514-842528D23CD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2888" y="5563724"/>
            <a:ext cx="2520280" cy="162126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A4030E9-7CAA-790F-2F79-35CFC877AFC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5645" y="6406510"/>
            <a:ext cx="5764542" cy="416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8539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932976"/>
            <a:ext cx="10515600" cy="1325563"/>
          </a:xfrm>
        </p:spPr>
        <p:txBody>
          <a:bodyPr/>
          <a:lstStyle>
            <a:lvl1pPr algn="l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Header</a:t>
            </a:r>
            <a:endParaRPr lang="en-MY" dirty="0"/>
          </a:p>
        </p:txBody>
      </p:sp>
      <p:sp>
        <p:nvSpPr>
          <p:cNvPr id="11" name="Content Placeholder 15"/>
          <p:cNvSpPr>
            <a:spLocks noGrp="1"/>
          </p:cNvSpPr>
          <p:nvPr>
            <p:ph sz="quarter" idx="10" hasCustomPrompt="1"/>
          </p:nvPr>
        </p:nvSpPr>
        <p:spPr>
          <a:xfrm>
            <a:off x="838200" y="2634776"/>
            <a:ext cx="10515600" cy="3674544"/>
          </a:xfrm>
        </p:spPr>
        <p:txBody>
          <a:bodyPr/>
          <a:lstStyle>
            <a:lvl1pPr marL="357188" marR="0" indent="-357188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3200"/>
            </a:lvl1pPr>
            <a:lvl2pPr marL="800100" marR="0" indent="-342900" algn="just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»"/>
              <a:tabLst/>
              <a:defRPr sz="2200" baseline="0"/>
            </a:lvl2pPr>
          </a:lstStyle>
          <a:p>
            <a:pPr lvl="0"/>
            <a:r>
              <a:rPr lang="en-US" dirty="0"/>
              <a:t>Sample Text</a:t>
            </a:r>
          </a:p>
          <a:p>
            <a:pPr lvl="1"/>
            <a:r>
              <a:rPr lang="en-MY" dirty="0"/>
              <a:t>Sample Text</a:t>
            </a:r>
          </a:p>
          <a:p>
            <a:pPr lvl="1"/>
            <a:r>
              <a:rPr lang="en-MY" dirty="0"/>
              <a:t>Sample Text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Sample Text</a:t>
            </a:r>
          </a:p>
          <a:p>
            <a:pPr lvl="1"/>
            <a:r>
              <a:rPr lang="en-MY" dirty="0"/>
              <a:t>Sample Text</a:t>
            </a:r>
          </a:p>
          <a:p>
            <a:pPr lvl="1"/>
            <a:r>
              <a:rPr lang="en-MY" dirty="0"/>
              <a:t>Sample Text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2439BA1D-68A1-4230-A43F-81A4E781EAD6}" type="datetime1">
              <a:rPr lang="en-US" smtClean="0"/>
              <a:t>6/18/2026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3"/>
          </p:nvPr>
        </p:nvSpPr>
        <p:spPr>
          <a:xfrm>
            <a:off x="9094502" y="6356351"/>
            <a:ext cx="2844800" cy="365125"/>
          </a:xfrm>
        </p:spPr>
        <p:txBody>
          <a:bodyPr/>
          <a:lstStyle>
            <a:lvl1pPr>
              <a:defRPr sz="1200" b="0">
                <a:latin typeface="+mn-lt"/>
              </a:defRPr>
            </a:lvl1pPr>
          </a:lstStyle>
          <a:p>
            <a:fld id="{FFDE5094-AB80-4D5E-A439-9E1CF8354BDA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6" name="Group 5"/>
          <p:cNvGrpSpPr/>
          <p:nvPr userDrawn="1"/>
        </p:nvGrpSpPr>
        <p:grpSpPr>
          <a:xfrm>
            <a:off x="0" y="413742"/>
            <a:ext cx="9796526" cy="134938"/>
            <a:chOff x="0" y="413742"/>
            <a:chExt cx="9796526" cy="134938"/>
          </a:xfrm>
        </p:grpSpPr>
        <p:grpSp>
          <p:nvGrpSpPr>
            <p:cNvPr id="5" name="Group 4"/>
            <p:cNvGrpSpPr/>
            <p:nvPr userDrawn="1"/>
          </p:nvGrpSpPr>
          <p:grpSpPr>
            <a:xfrm>
              <a:off x="0" y="413742"/>
              <a:ext cx="9796526" cy="134938"/>
              <a:chOff x="0" y="413742"/>
              <a:chExt cx="9796526" cy="134938"/>
            </a:xfrm>
          </p:grpSpPr>
          <p:sp>
            <p:nvSpPr>
              <p:cNvPr id="9" name="Rectangle 8"/>
              <p:cNvSpPr/>
              <p:nvPr userDrawn="1"/>
            </p:nvSpPr>
            <p:spPr>
              <a:xfrm>
                <a:off x="0" y="413742"/>
                <a:ext cx="9793357" cy="134938"/>
              </a:xfrm>
              <a:prstGeom prst="rect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  <p:sp>
            <p:nvSpPr>
              <p:cNvPr id="12" name="Rectangle 11"/>
              <p:cNvSpPr/>
              <p:nvPr userDrawn="1"/>
            </p:nvSpPr>
            <p:spPr>
              <a:xfrm>
                <a:off x="8699915" y="413742"/>
                <a:ext cx="1096611" cy="134937"/>
              </a:xfrm>
              <a:prstGeom prst="rect">
                <a:avLst/>
              </a:prstGeom>
              <a:solidFill>
                <a:srgbClr val="FF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MY"/>
              </a:p>
            </p:txBody>
          </p:sp>
        </p:grpSp>
        <p:sp>
          <p:nvSpPr>
            <p:cNvPr id="13" name="Rectangle 12"/>
            <p:cNvSpPr/>
            <p:nvPr userDrawn="1"/>
          </p:nvSpPr>
          <p:spPr>
            <a:xfrm>
              <a:off x="8700480" y="413742"/>
              <a:ext cx="272261" cy="134937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</p:grpSp>
      <p:pic>
        <p:nvPicPr>
          <p:cNvPr id="14" name="Picture 13" descr="Text, logo, company name&#10;&#10;Description automatically generated">
            <a:extLst>
              <a:ext uri="{FF2B5EF4-FFF2-40B4-BE49-F238E27FC236}">
                <a16:creationId xmlns:a16="http://schemas.microsoft.com/office/drawing/2014/main" id="{CFEBEC8D-3801-BCB5-099A-6862AE8A880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1720" y="-329425"/>
            <a:ext cx="2520280" cy="162126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4EE2CFF-CAB9-1A6C-4FDD-EB0E99DFDC4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0400" y="29445"/>
            <a:ext cx="5764542" cy="416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0936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 userDrawn="1"/>
        </p:nvGrpSpPr>
        <p:grpSpPr>
          <a:xfrm>
            <a:off x="0" y="5445224"/>
            <a:ext cx="9282804" cy="911126"/>
            <a:chOff x="0" y="5445224"/>
            <a:chExt cx="9282804" cy="911126"/>
          </a:xfrm>
        </p:grpSpPr>
        <p:sp>
          <p:nvSpPr>
            <p:cNvPr id="27" name="Rectangle 26"/>
            <p:cNvSpPr/>
            <p:nvPr userDrawn="1"/>
          </p:nvSpPr>
          <p:spPr>
            <a:xfrm>
              <a:off x="0" y="5445224"/>
              <a:ext cx="9272459" cy="911126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sp>
          <p:nvSpPr>
            <p:cNvPr id="25" name="Rectangle 24"/>
            <p:cNvSpPr/>
            <p:nvPr userDrawn="1"/>
          </p:nvSpPr>
          <p:spPr>
            <a:xfrm>
              <a:off x="8186193" y="5445224"/>
              <a:ext cx="1096611" cy="911126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sp>
          <p:nvSpPr>
            <p:cNvPr id="26" name="Rectangle 25"/>
            <p:cNvSpPr/>
            <p:nvPr userDrawn="1"/>
          </p:nvSpPr>
          <p:spPr>
            <a:xfrm>
              <a:off x="8179689" y="5445224"/>
              <a:ext cx="272261" cy="911126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</p:grpSp>
      <p:sp>
        <p:nvSpPr>
          <p:cNvPr id="38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844824"/>
            <a:ext cx="10444808" cy="1325563"/>
          </a:xfrm>
        </p:spPr>
        <p:txBody>
          <a:bodyPr/>
          <a:lstStyle>
            <a:lvl1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Sample Text</a:t>
            </a:r>
            <a:endParaRPr lang="en-MY" dirty="0"/>
          </a:p>
        </p:txBody>
      </p:sp>
      <p:pic>
        <p:nvPicPr>
          <p:cNvPr id="19" name="Picture 18" descr="Text, logo, company name&#10;&#10;Description automatically generated">
            <a:extLst>
              <a:ext uri="{FF2B5EF4-FFF2-40B4-BE49-F238E27FC236}">
                <a16:creationId xmlns:a16="http://schemas.microsoft.com/office/drawing/2014/main" id="{68B9BBA1-F2A2-42F7-6D44-8D8C218F2B5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9680" y="4812221"/>
            <a:ext cx="3384376" cy="2177132"/>
          </a:xfrm>
          <a:prstGeom prst="rect">
            <a:avLst/>
          </a:prstGeom>
        </p:spPr>
      </p:pic>
      <p:sp>
        <p:nvSpPr>
          <p:cNvPr id="17" name="Google Shape;152;p28">
            <a:extLst>
              <a:ext uri="{FF2B5EF4-FFF2-40B4-BE49-F238E27FC236}">
                <a16:creationId xmlns:a16="http://schemas.microsoft.com/office/drawing/2014/main" id="{E225DFB2-3533-FF98-484B-97197FA3710E}"/>
              </a:ext>
            </a:extLst>
          </p:cNvPr>
          <p:cNvSpPr txBox="1">
            <a:spLocks/>
          </p:cNvSpPr>
          <p:nvPr userDrawn="1"/>
        </p:nvSpPr>
        <p:spPr>
          <a:xfrm>
            <a:off x="6719255" y="6459072"/>
            <a:ext cx="1176536" cy="249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2800"/>
              <a:buFont typeface="DM Serif Display"/>
              <a:buNone/>
              <a:defRPr sz="2800" b="0" i="0" u="none" strike="noStrike" cap="none">
                <a:solidFill>
                  <a:srgbClr val="B7B7B7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2800"/>
              <a:buFont typeface="DM Serif Display"/>
              <a:buNone/>
              <a:defRPr sz="2800" b="0" i="0" u="none" strike="noStrike" cap="none">
                <a:solidFill>
                  <a:srgbClr val="B7B7B7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2800"/>
              <a:buFont typeface="DM Serif Display"/>
              <a:buNone/>
              <a:defRPr sz="2800" b="0" i="0" u="none" strike="noStrike" cap="none">
                <a:solidFill>
                  <a:srgbClr val="B7B7B7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2800"/>
              <a:buFont typeface="DM Serif Display"/>
              <a:buNone/>
              <a:defRPr sz="2800" b="0" i="0" u="none" strike="noStrike" cap="none">
                <a:solidFill>
                  <a:srgbClr val="B7B7B7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2800"/>
              <a:buFont typeface="DM Serif Display"/>
              <a:buNone/>
              <a:defRPr sz="2800" b="0" i="0" u="none" strike="noStrike" cap="none">
                <a:solidFill>
                  <a:srgbClr val="B7B7B7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2800"/>
              <a:buFont typeface="DM Serif Display"/>
              <a:buNone/>
              <a:defRPr sz="2800" b="0" i="0" u="none" strike="noStrike" cap="none">
                <a:solidFill>
                  <a:srgbClr val="B7B7B7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2800"/>
              <a:buFont typeface="DM Serif Display"/>
              <a:buNone/>
              <a:defRPr sz="2800" b="0" i="0" u="none" strike="noStrike" cap="none">
                <a:solidFill>
                  <a:srgbClr val="B7B7B7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2800"/>
              <a:buFont typeface="DM Serif Display"/>
              <a:buNone/>
              <a:defRPr sz="2800" b="0" i="0" u="none" strike="noStrike" cap="none">
                <a:solidFill>
                  <a:srgbClr val="B7B7B7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2800"/>
              <a:buFont typeface="DM Serif Display"/>
              <a:buNone/>
              <a:defRPr sz="2800" b="0" i="0" u="none" strike="noStrike" cap="none">
                <a:solidFill>
                  <a:srgbClr val="B7B7B7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9pPr>
          </a:lstStyle>
          <a:p>
            <a:pPr algn="l"/>
            <a:r>
              <a:rPr lang="en-MY" sz="1400" b="1" baseline="0" dirty="0">
                <a:solidFill>
                  <a:schemeClr val="tx1"/>
                </a:solidFill>
                <a:latin typeface="Garamond" panose="02020404030301010803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uniofmalaya</a:t>
            </a:r>
            <a:endParaRPr lang="en-MY" sz="1200" b="1" baseline="0" dirty="0">
              <a:solidFill>
                <a:schemeClr val="tx1"/>
              </a:solidFill>
              <a:latin typeface="Garamond" panose="02020404030301010803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Picture 2" descr="Social media icons PNG and Vector | Media icon, Social media logos, Social  media icons">
            <a:extLst>
              <a:ext uri="{FF2B5EF4-FFF2-40B4-BE49-F238E27FC236}">
                <a16:creationId xmlns:a16="http://schemas.microsoft.com/office/drawing/2014/main" id="{EBB77108-FF2A-8857-12AD-DEA169A6D49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1" t="5073" r="63515" b="65396"/>
          <a:stretch/>
        </p:blipFill>
        <p:spPr bwMode="auto">
          <a:xfrm>
            <a:off x="2639616" y="6421080"/>
            <a:ext cx="414347" cy="383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Social media icons PNG and Vector | Media icon, Social media logos, Social  media icons">
            <a:extLst>
              <a:ext uri="{FF2B5EF4-FFF2-40B4-BE49-F238E27FC236}">
                <a16:creationId xmlns:a16="http://schemas.microsoft.com/office/drawing/2014/main" id="{7C263D32-E58E-167A-A76D-9B6D92470D1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44" t="34047" r="5256" b="32167"/>
          <a:stretch/>
        </p:blipFill>
        <p:spPr bwMode="auto">
          <a:xfrm>
            <a:off x="4994419" y="6393410"/>
            <a:ext cx="388437" cy="438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Social media icons PNG and Vector | Media icon, Social media logos, Social  media icons">
            <a:extLst>
              <a:ext uri="{FF2B5EF4-FFF2-40B4-BE49-F238E27FC236}">
                <a16:creationId xmlns:a16="http://schemas.microsoft.com/office/drawing/2014/main" id="{BE392BBF-0B19-933D-499C-330AC3B1E89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62" t="31974" r="63238" b="34240"/>
          <a:stretch/>
        </p:blipFill>
        <p:spPr bwMode="auto">
          <a:xfrm>
            <a:off x="6384032" y="6372758"/>
            <a:ext cx="388437" cy="438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Google Shape;152;p28">
            <a:extLst>
              <a:ext uri="{FF2B5EF4-FFF2-40B4-BE49-F238E27FC236}">
                <a16:creationId xmlns:a16="http://schemas.microsoft.com/office/drawing/2014/main" id="{9C608BA4-7227-32E2-0D09-456080829824}"/>
              </a:ext>
            </a:extLst>
          </p:cNvPr>
          <p:cNvSpPr txBox="1">
            <a:spLocks/>
          </p:cNvSpPr>
          <p:nvPr userDrawn="1"/>
        </p:nvSpPr>
        <p:spPr>
          <a:xfrm>
            <a:off x="5328550" y="6453336"/>
            <a:ext cx="1005163" cy="249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2800"/>
              <a:buFont typeface="DM Serif Display"/>
              <a:buNone/>
              <a:defRPr sz="2800" b="0" i="0" u="none" strike="noStrike" cap="none">
                <a:solidFill>
                  <a:srgbClr val="B7B7B7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2800"/>
              <a:buFont typeface="DM Serif Display"/>
              <a:buNone/>
              <a:defRPr sz="2800" b="0" i="0" u="none" strike="noStrike" cap="none">
                <a:solidFill>
                  <a:srgbClr val="B7B7B7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2800"/>
              <a:buFont typeface="DM Serif Display"/>
              <a:buNone/>
              <a:defRPr sz="2800" b="0" i="0" u="none" strike="noStrike" cap="none">
                <a:solidFill>
                  <a:srgbClr val="B7B7B7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2800"/>
              <a:buFont typeface="DM Serif Display"/>
              <a:buNone/>
              <a:defRPr sz="2800" b="0" i="0" u="none" strike="noStrike" cap="none">
                <a:solidFill>
                  <a:srgbClr val="B7B7B7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2800"/>
              <a:buFont typeface="DM Serif Display"/>
              <a:buNone/>
              <a:defRPr sz="2800" b="0" i="0" u="none" strike="noStrike" cap="none">
                <a:solidFill>
                  <a:srgbClr val="B7B7B7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2800"/>
              <a:buFont typeface="DM Serif Display"/>
              <a:buNone/>
              <a:defRPr sz="2800" b="0" i="0" u="none" strike="noStrike" cap="none">
                <a:solidFill>
                  <a:srgbClr val="B7B7B7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2800"/>
              <a:buFont typeface="DM Serif Display"/>
              <a:buNone/>
              <a:defRPr sz="2800" b="0" i="0" u="none" strike="noStrike" cap="none">
                <a:solidFill>
                  <a:srgbClr val="B7B7B7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2800"/>
              <a:buFont typeface="DM Serif Display"/>
              <a:buNone/>
              <a:defRPr sz="2800" b="0" i="0" u="none" strike="noStrike" cap="none">
                <a:solidFill>
                  <a:srgbClr val="B7B7B7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2800"/>
              <a:buFont typeface="DM Serif Display"/>
              <a:buNone/>
              <a:defRPr sz="2800" b="0" i="0" u="none" strike="noStrike" cap="none">
                <a:solidFill>
                  <a:srgbClr val="B7B7B7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9pPr>
          </a:lstStyle>
          <a:p>
            <a:pPr algn="l"/>
            <a:r>
              <a:rPr lang="en-MY" sz="1400" b="1" baseline="0" dirty="0">
                <a:solidFill>
                  <a:schemeClr val="tx1"/>
                </a:solidFill>
                <a:latin typeface="Garamond" panose="02020404030301010803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unimalaya</a:t>
            </a:r>
            <a:endParaRPr lang="en-MY" sz="1200" b="1" baseline="0" dirty="0">
              <a:solidFill>
                <a:schemeClr val="tx1"/>
              </a:solidFill>
              <a:latin typeface="Garamond" panose="02020404030301010803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Google Shape;152;p28">
            <a:extLst>
              <a:ext uri="{FF2B5EF4-FFF2-40B4-BE49-F238E27FC236}">
                <a16:creationId xmlns:a16="http://schemas.microsoft.com/office/drawing/2014/main" id="{7C9A4A83-69D0-DEEB-5D76-E452B7D3A654}"/>
              </a:ext>
            </a:extLst>
          </p:cNvPr>
          <p:cNvSpPr txBox="1">
            <a:spLocks/>
          </p:cNvSpPr>
          <p:nvPr userDrawn="1"/>
        </p:nvSpPr>
        <p:spPr>
          <a:xfrm>
            <a:off x="2986327" y="6488390"/>
            <a:ext cx="1711403" cy="168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2800"/>
              <a:buFont typeface="DM Serif Display"/>
              <a:buNone/>
              <a:defRPr sz="2800" b="0" i="0" u="none" strike="noStrike" cap="none">
                <a:solidFill>
                  <a:srgbClr val="B7B7B7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2800"/>
              <a:buFont typeface="DM Serif Display"/>
              <a:buNone/>
              <a:defRPr sz="2800" b="0" i="0" u="none" strike="noStrike" cap="none">
                <a:solidFill>
                  <a:srgbClr val="B7B7B7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2800"/>
              <a:buFont typeface="DM Serif Display"/>
              <a:buNone/>
              <a:defRPr sz="2800" b="0" i="0" u="none" strike="noStrike" cap="none">
                <a:solidFill>
                  <a:srgbClr val="B7B7B7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2800"/>
              <a:buFont typeface="DM Serif Display"/>
              <a:buNone/>
              <a:defRPr sz="2800" b="0" i="0" u="none" strike="noStrike" cap="none">
                <a:solidFill>
                  <a:srgbClr val="B7B7B7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2800"/>
              <a:buFont typeface="DM Serif Display"/>
              <a:buNone/>
              <a:defRPr sz="2800" b="0" i="0" u="none" strike="noStrike" cap="none">
                <a:solidFill>
                  <a:srgbClr val="B7B7B7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2800"/>
              <a:buFont typeface="DM Serif Display"/>
              <a:buNone/>
              <a:defRPr sz="2800" b="0" i="0" u="none" strike="noStrike" cap="none">
                <a:solidFill>
                  <a:srgbClr val="B7B7B7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2800"/>
              <a:buFont typeface="DM Serif Display"/>
              <a:buNone/>
              <a:defRPr sz="2800" b="0" i="0" u="none" strike="noStrike" cap="none">
                <a:solidFill>
                  <a:srgbClr val="B7B7B7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2800"/>
              <a:buFont typeface="DM Serif Display"/>
              <a:buNone/>
              <a:defRPr sz="2800" b="0" i="0" u="none" strike="noStrike" cap="none">
                <a:solidFill>
                  <a:srgbClr val="B7B7B7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2800"/>
              <a:buFont typeface="DM Serif Display"/>
              <a:buNone/>
              <a:defRPr sz="2800" b="0" i="0" u="none" strike="noStrike" cap="none">
                <a:solidFill>
                  <a:srgbClr val="B7B7B7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9pPr>
          </a:lstStyle>
          <a:p>
            <a:pPr algn="l"/>
            <a:r>
              <a:rPr lang="en-MY" sz="1400" b="1" baseline="0" noProof="0" dirty="0">
                <a:solidFill>
                  <a:schemeClr val="tx1"/>
                </a:solidFill>
                <a:latin typeface="Garamond" panose="02020404030301010803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universityofmalaya</a:t>
            </a:r>
            <a:endParaRPr lang="en-MY" sz="1200" b="1" baseline="0" noProof="0" dirty="0">
              <a:solidFill>
                <a:schemeClr val="tx1"/>
              </a:solidFill>
              <a:latin typeface="Garamond" panose="02020404030301010803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6" name="Picture 10" descr="Website Icon, Transparent Website.PNG Images &amp; Vector - FreeIconsPNG">
            <a:extLst>
              <a:ext uri="{FF2B5EF4-FFF2-40B4-BE49-F238E27FC236}">
                <a16:creationId xmlns:a16="http://schemas.microsoft.com/office/drawing/2014/main" id="{98989BFB-FCC2-BB57-D0A3-52461AFC6C9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838200" y="6421080"/>
            <a:ext cx="342301" cy="342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Google Shape;152;p28">
            <a:extLst>
              <a:ext uri="{FF2B5EF4-FFF2-40B4-BE49-F238E27FC236}">
                <a16:creationId xmlns:a16="http://schemas.microsoft.com/office/drawing/2014/main" id="{4B76BE3A-D7EA-6D0F-53D0-0A6F79A6E5C0}"/>
              </a:ext>
            </a:extLst>
          </p:cNvPr>
          <p:cNvSpPr txBox="1">
            <a:spLocks/>
          </p:cNvSpPr>
          <p:nvPr userDrawn="1"/>
        </p:nvSpPr>
        <p:spPr>
          <a:xfrm>
            <a:off x="1153037" y="6473211"/>
            <a:ext cx="1496967" cy="1961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2800"/>
              <a:buFont typeface="DM Serif Display"/>
              <a:buNone/>
              <a:defRPr sz="2800" b="0" i="0" u="none" strike="noStrike" cap="none">
                <a:solidFill>
                  <a:srgbClr val="B7B7B7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2800"/>
              <a:buFont typeface="DM Serif Display"/>
              <a:buNone/>
              <a:defRPr sz="2800" b="0" i="0" u="none" strike="noStrike" cap="none">
                <a:solidFill>
                  <a:srgbClr val="B7B7B7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2800"/>
              <a:buFont typeface="DM Serif Display"/>
              <a:buNone/>
              <a:defRPr sz="2800" b="0" i="0" u="none" strike="noStrike" cap="none">
                <a:solidFill>
                  <a:srgbClr val="B7B7B7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2800"/>
              <a:buFont typeface="DM Serif Display"/>
              <a:buNone/>
              <a:defRPr sz="2800" b="0" i="0" u="none" strike="noStrike" cap="none">
                <a:solidFill>
                  <a:srgbClr val="B7B7B7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2800"/>
              <a:buFont typeface="DM Serif Display"/>
              <a:buNone/>
              <a:defRPr sz="2800" b="0" i="0" u="none" strike="noStrike" cap="none">
                <a:solidFill>
                  <a:srgbClr val="B7B7B7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2800"/>
              <a:buFont typeface="DM Serif Display"/>
              <a:buNone/>
              <a:defRPr sz="2800" b="0" i="0" u="none" strike="noStrike" cap="none">
                <a:solidFill>
                  <a:srgbClr val="B7B7B7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2800"/>
              <a:buFont typeface="DM Serif Display"/>
              <a:buNone/>
              <a:defRPr sz="2800" b="0" i="0" u="none" strike="noStrike" cap="none">
                <a:solidFill>
                  <a:srgbClr val="B7B7B7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2800"/>
              <a:buFont typeface="DM Serif Display"/>
              <a:buNone/>
              <a:defRPr sz="2800" b="0" i="0" u="none" strike="noStrike" cap="none">
                <a:solidFill>
                  <a:srgbClr val="B7B7B7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2800"/>
              <a:buFont typeface="DM Serif Display"/>
              <a:buNone/>
              <a:defRPr sz="2800" b="0" i="0" u="none" strike="noStrike" cap="none">
                <a:solidFill>
                  <a:srgbClr val="B7B7B7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9pPr>
          </a:lstStyle>
          <a:p>
            <a:pPr algn="l"/>
            <a:r>
              <a:rPr lang="en-MY" sz="1400" b="1" baseline="0" dirty="0">
                <a:solidFill>
                  <a:schemeClr val="tx1"/>
                </a:solidFill>
                <a:latin typeface="Garamond" panose="02020404030301010803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www.um.edu.my</a:t>
            </a:r>
            <a:endParaRPr lang="en-MY" sz="1200" b="1" baseline="0" dirty="0">
              <a:solidFill>
                <a:schemeClr val="tx1"/>
              </a:solidFill>
              <a:latin typeface="Garamond" panose="02020404030301010803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6D37080-DFC9-B511-A982-447E3C0E1A5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228" y="6444051"/>
            <a:ext cx="342000" cy="342000"/>
          </a:xfrm>
          <a:prstGeom prst="rect">
            <a:avLst/>
          </a:prstGeom>
        </p:spPr>
      </p:pic>
      <p:pic>
        <p:nvPicPr>
          <p:cNvPr id="5" name="Picture 4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BFA73497-1501-49F6-23DC-12F6B995FF2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751" b="35976"/>
          <a:stretch/>
        </p:blipFill>
        <p:spPr>
          <a:xfrm>
            <a:off x="551384" y="5445225"/>
            <a:ext cx="4833943" cy="911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3401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247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39BA1D-68A1-4230-A43F-81A4E781EAD6}" type="datetime1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E5094-AB80-4D5E-A439-9E1CF8354B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315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9" r:id="rId2"/>
    <p:sldLayoutId id="2147483660" r:id="rId3"/>
    <p:sldLayoutId id="2147483656" r:id="rId4"/>
    <p:sldLayoutId id="2147483658" r:id="rId5"/>
    <p:sldLayoutId id="2147483657" r:id="rId6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286000" indent="-4572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umlib.um.edu.my/" TargetMode="Externa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openscience@um.edu.my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s://researchdata.um.edu.my/" TargetMode="Externa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Sesi Libat Urus Sains Terbuka Bersama Fakulti</a:t>
            </a:r>
            <a:endParaRPr lang="en-MY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4365104"/>
            <a:ext cx="10370368" cy="936104"/>
          </a:xfrm>
        </p:spPr>
        <p:txBody>
          <a:bodyPr>
            <a:normAutofit fontScale="92500" lnSpcReduction="20000"/>
          </a:bodyPr>
          <a:lstStyle/>
          <a:p>
            <a:r>
              <a:rPr lang="en-MY" sz="4400" b="1" dirty="0"/>
              <a:t>Data Stewards </a:t>
            </a:r>
            <a:r>
              <a:rPr lang="en-MY" sz="4400" b="1" dirty="0" err="1"/>
              <a:t>Perpustakaan</a:t>
            </a:r>
            <a:br>
              <a:rPr lang="en-MY" dirty="0"/>
            </a:br>
            <a:r>
              <a:rPr lang="en-MY" dirty="0" err="1"/>
              <a:t>Perpustakaan</a:t>
            </a:r>
            <a:r>
              <a:rPr lang="en-MY" dirty="0"/>
              <a:t> </a:t>
            </a:r>
            <a:r>
              <a:rPr lang="en-MY" dirty="0" err="1"/>
              <a:t>Universiti</a:t>
            </a:r>
            <a:r>
              <a:rPr lang="en-MY" dirty="0"/>
              <a:t> Malaya</a:t>
            </a:r>
          </a:p>
        </p:txBody>
      </p:sp>
    </p:spTree>
    <p:extLst>
      <p:ext uri="{BB962C8B-B14F-4D97-AF65-F5344CB8AC3E}">
        <p14:creationId xmlns:p14="http://schemas.microsoft.com/office/powerpoint/2010/main" val="19420717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89B877A-80F9-E32C-F67B-5E8975E1ABA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760295" y="5828800"/>
            <a:ext cx="1033061" cy="3167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b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FDE5094-AB80-4D5E-A439-9E1CF8354BDA}" type="slidenum">
              <a:rPr lang="en-US" smtClean="0"/>
              <a:pPr/>
              <a:t>10</a:t>
            </a:fld>
            <a:endParaRPr lang="en-MY"/>
          </a:p>
        </p:txBody>
      </p:sp>
      <p:pic>
        <p:nvPicPr>
          <p:cNvPr id="3" name="Picture 2" descr="A logo with a keyhole and a circle&#10;&#10;Description automatically generated">
            <a:extLst>
              <a:ext uri="{FF2B5EF4-FFF2-40B4-BE49-F238E27FC236}">
                <a16:creationId xmlns:a16="http://schemas.microsoft.com/office/drawing/2014/main" id="{F6418D3A-8370-E638-063C-B78FE6A219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7973" y="-308059"/>
            <a:ext cx="2713252" cy="1627951"/>
          </a:xfrm>
          <a:prstGeom prst="rect">
            <a:avLst/>
          </a:prstGeom>
        </p:spPr>
      </p:pic>
      <p:sp>
        <p:nvSpPr>
          <p:cNvPr id="4" name="Google Shape;1217;p47">
            <a:extLst>
              <a:ext uri="{FF2B5EF4-FFF2-40B4-BE49-F238E27FC236}">
                <a16:creationId xmlns:a16="http://schemas.microsoft.com/office/drawing/2014/main" id="{F3A36FE7-080C-ED17-0515-15AFBE792C7E}"/>
              </a:ext>
            </a:extLst>
          </p:cNvPr>
          <p:cNvSpPr/>
          <p:nvPr/>
        </p:nvSpPr>
        <p:spPr>
          <a:xfrm>
            <a:off x="0" y="0"/>
            <a:ext cx="4151600" cy="6848400"/>
          </a:xfrm>
          <a:prstGeom prst="rect">
            <a:avLst/>
          </a:prstGeom>
          <a:solidFill>
            <a:srgbClr val="F4CCC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1218;p47">
            <a:extLst>
              <a:ext uri="{FF2B5EF4-FFF2-40B4-BE49-F238E27FC236}">
                <a16:creationId xmlns:a16="http://schemas.microsoft.com/office/drawing/2014/main" id="{12B4846C-9028-E45E-78A7-5AA02713340E}"/>
              </a:ext>
            </a:extLst>
          </p:cNvPr>
          <p:cNvSpPr/>
          <p:nvPr/>
        </p:nvSpPr>
        <p:spPr>
          <a:xfrm>
            <a:off x="8053200" y="0"/>
            <a:ext cx="4151600" cy="68484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1219;p47">
            <a:extLst>
              <a:ext uri="{FF2B5EF4-FFF2-40B4-BE49-F238E27FC236}">
                <a16:creationId xmlns:a16="http://schemas.microsoft.com/office/drawing/2014/main" id="{EB7A3203-C3FB-F80D-2D92-BE9A0CDB5093}"/>
              </a:ext>
            </a:extLst>
          </p:cNvPr>
          <p:cNvSpPr/>
          <p:nvPr/>
        </p:nvSpPr>
        <p:spPr>
          <a:xfrm>
            <a:off x="3935760" y="4800"/>
            <a:ext cx="4151600" cy="6848400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" name="Google Shape;1220;p47">
            <a:extLst>
              <a:ext uri="{FF2B5EF4-FFF2-40B4-BE49-F238E27FC236}">
                <a16:creationId xmlns:a16="http://schemas.microsoft.com/office/drawing/2014/main" id="{5A5ABB42-983A-F60D-4A61-0A9E649C2BB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4233" y="3538500"/>
            <a:ext cx="2537815" cy="79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221;p47">
            <a:extLst>
              <a:ext uri="{FF2B5EF4-FFF2-40B4-BE49-F238E27FC236}">
                <a16:creationId xmlns:a16="http://schemas.microsoft.com/office/drawing/2014/main" id="{6D8FEE52-D1D7-C35E-703A-A4DA9175A77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56222" y="5670684"/>
            <a:ext cx="3185013" cy="79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222;p47">
            <a:extLst>
              <a:ext uri="{FF2B5EF4-FFF2-40B4-BE49-F238E27FC236}">
                <a16:creationId xmlns:a16="http://schemas.microsoft.com/office/drawing/2014/main" id="{7147D2C5-8DCE-780E-D3BD-6D951E6727D2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t="26263" b="40309"/>
          <a:stretch/>
        </p:blipFill>
        <p:spPr>
          <a:xfrm>
            <a:off x="8931370" y="3310665"/>
            <a:ext cx="2939065" cy="9824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223;p47">
            <a:extLst>
              <a:ext uri="{FF2B5EF4-FFF2-40B4-BE49-F238E27FC236}">
                <a16:creationId xmlns:a16="http://schemas.microsoft.com/office/drawing/2014/main" id="{215D6EDE-99D3-DBA4-ECBA-15E536C9113D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l="2143" t="1399" r="80516" b="89330"/>
          <a:stretch/>
        </p:blipFill>
        <p:spPr>
          <a:xfrm>
            <a:off x="9657785" y="5791284"/>
            <a:ext cx="1435163" cy="635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224;p47">
            <a:extLst>
              <a:ext uri="{FF2B5EF4-FFF2-40B4-BE49-F238E27FC236}">
                <a16:creationId xmlns:a16="http://schemas.microsoft.com/office/drawing/2014/main" id="{703AA4B0-4CA4-E73E-3322-E62566470BD5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l="47074" t="77526" r="33745" b="13203"/>
          <a:stretch/>
        </p:blipFill>
        <p:spPr>
          <a:xfrm>
            <a:off x="1282184" y="5751335"/>
            <a:ext cx="1587235" cy="635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25;p47">
            <a:extLst>
              <a:ext uri="{FF2B5EF4-FFF2-40B4-BE49-F238E27FC236}">
                <a16:creationId xmlns:a16="http://schemas.microsoft.com/office/drawing/2014/main" id="{C5CBCB76-E4B1-582C-400B-FE1B2881035E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l="47074" t="77526" r="33745" b="13203"/>
          <a:stretch/>
        </p:blipFill>
        <p:spPr>
          <a:xfrm>
            <a:off x="9505713" y="1037239"/>
            <a:ext cx="1587235" cy="635701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226;p47">
            <a:extLst>
              <a:ext uri="{FF2B5EF4-FFF2-40B4-BE49-F238E27FC236}">
                <a16:creationId xmlns:a16="http://schemas.microsoft.com/office/drawing/2014/main" id="{EE3F85E8-BDD0-B4A7-1BE6-AEA9C3758841}"/>
              </a:ext>
            </a:extLst>
          </p:cNvPr>
          <p:cNvSpPr txBox="1"/>
          <p:nvPr/>
        </p:nvSpPr>
        <p:spPr>
          <a:xfrm>
            <a:off x="794231" y="80662"/>
            <a:ext cx="2258400" cy="1067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667" i="1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Before Research</a:t>
            </a:r>
            <a:endParaRPr sz="2667" i="1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grpSp>
        <p:nvGrpSpPr>
          <p:cNvPr id="14" name="Google Shape;1227;p47">
            <a:extLst>
              <a:ext uri="{FF2B5EF4-FFF2-40B4-BE49-F238E27FC236}">
                <a16:creationId xmlns:a16="http://schemas.microsoft.com/office/drawing/2014/main" id="{BBA23F1D-FBC7-C9A1-471C-9F7ED497C586}"/>
              </a:ext>
            </a:extLst>
          </p:cNvPr>
          <p:cNvGrpSpPr/>
          <p:nvPr/>
        </p:nvGrpSpPr>
        <p:grpSpPr>
          <a:xfrm>
            <a:off x="3750752" y="1340769"/>
            <a:ext cx="2345248" cy="722204"/>
            <a:chOff x="7245549" y="2041150"/>
            <a:chExt cx="1205376" cy="396575"/>
          </a:xfrm>
        </p:grpSpPr>
        <p:pic>
          <p:nvPicPr>
            <p:cNvPr id="15" name="Google Shape;1228;p47">
              <a:extLst>
                <a:ext uri="{FF2B5EF4-FFF2-40B4-BE49-F238E27FC236}">
                  <a16:creationId xmlns:a16="http://schemas.microsoft.com/office/drawing/2014/main" id="{B595EF0E-9A46-AA89-217D-3864C2FD18EA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 flipH="1">
              <a:off x="8054350" y="2041150"/>
              <a:ext cx="396575" cy="3965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" name="Google Shape;1229;p47">
              <a:extLst>
                <a:ext uri="{FF2B5EF4-FFF2-40B4-BE49-F238E27FC236}">
                  <a16:creationId xmlns:a16="http://schemas.microsoft.com/office/drawing/2014/main" id="{812C1349-D984-0F9D-98C8-DCFFCD6D0BE7}"/>
                </a:ext>
              </a:extLst>
            </p:cNvPr>
            <p:cNvSpPr txBox="1"/>
            <p:nvPr/>
          </p:nvSpPr>
          <p:spPr>
            <a:xfrm>
              <a:off x="7245549" y="2070089"/>
              <a:ext cx="893953" cy="3154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sp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r>
                <a:rPr lang="en-US" sz="2133" b="1">
                  <a:solidFill>
                    <a:srgbClr val="000064"/>
                  </a:solidFill>
                  <a:latin typeface="Outfit"/>
                  <a:ea typeface="Outfit"/>
                  <a:cs typeface="Outfit"/>
                  <a:sym typeface="Outfit"/>
                </a:rPr>
                <a:t>Researcher</a:t>
              </a:r>
              <a:endParaRPr sz="2133" b="1">
                <a:solidFill>
                  <a:srgbClr val="000064"/>
                </a:solidFill>
                <a:latin typeface="Outfit"/>
                <a:ea typeface="Outfit"/>
                <a:cs typeface="Outfit"/>
                <a:sym typeface="Outfit"/>
              </a:endParaRPr>
            </a:p>
          </p:txBody>
        </p:sp>
      </p:grpSp>
      <p:cxnSp>
        <p:nvCxnSpPr>
          <p:cNvPr id="17" name="Google Shape;1230;p47">
            <a:extLst>
              <a:ext uri="{FF2B5EF4-FFF2-40B4-BE49-F238E27FC236}">
                <a16:creationId xmlns:a16="http://schemas.microsoft.com/office/drawing/2014/main" id="{0C2F32BE-70A9-FF91-F811-ABC63E3F908D}"/>
              </a:ext>
            </a:extLst>
          </p:cNvPr>
          <p:cNvCxnSpPr>
            <a:stCxn id="7" idx="0"/>
            <a:endCxn id="16" idx="1"/>
          </p:cNvCxnSpPr>
          <p:nvPr/>
        </p:nvCxnSpPr>
        <p:spPr>
          <a:xfrm rot="5400000" flipH="1" flipV="1">
            <a:off x="1978034" y="1765783"/>
            <a:ext cx="1857824" cy="1687611"/>
          </a:xfrm>
          <a:prstGeom prst="curvedConnector2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triangle" w="med" len="med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</p:cxnSp>
      <p:sp>
        <p:nvSpPr>
          <p:cNvPr id="18" name="Google Shape;1231;p47">
            <a:extLst>
              <a:ext uri="{FF2B5EF4-FFF2-40B4-BE49-F238E27FC236}">
                <a16:creationId xmlns:a16="http://schemas.microsoft.com/office/drawing/2014/main" id="{FDAE2D1D-7DCB-22CB-6551-20CAE77DBECA}"/>
              </a:ext>
            </a:extLst>
          </p:cNvPr>
          <p:cNvSpPr txBox="1"/>
          <p:nvPr/>
        </p:nvSpPr>
        <p:spPr>
          <a:xfrm>
            <a:off x="598590" y="1986761"/>
            <a:ext cx="1947892" cy="615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24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Create DMP</a:t>
            </a:r>
            <a:endParaRPr sz="24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cxnSp>
        <p:nvCxnSpPr>
          <p:cNvPr id="19" name="Google Shape;1232;p47">
            <a:extLst>
              <a:ext uri="{FF2B5EF4-FFF2-40B4-BE49-F238E27FC236}">
                <a16:creationId xmlns:a16="http://schemas.microsoft.com/office/drawing/2014/main" id="{6E4AE479-C0CD-22A6-261C-0D039691AF21}"/>
              </a:ext>
            </a:extLst>
          </p:cNvPr>
          <p:cNvCxnSpPr>
            <a:stCxn id="11" idx="0"/>
            <a:endCxn id="7" idx="2"/>
          </p:cNvCxnSpPr>
          <p:nvPr/>
        </p:nvCxnSpPr>
        <p:spPr>
          <a:xfrm rot="10800000">
            <a:off x="2063001" y="4335335"/>
            <a:ext cx="12800" cy="1416000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triangle" w="med" len="med"/>
            <a:tailEnd type="triangle" w="med" len="med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</p:cxnSp>
      <p:sp>
        <p:nvSpPr>
          <p:cNvPr id="20" name="Google Shape;1233;p47">
            <a:extLst>
              <a:ext uri="{FF2B5EF4-FFF2-40B4-BE49-F238E27FC236}">
                <a16:creationId xmlns:a16="http://schemas.microsoft.com/office/drawing/2014/main" id="{79F50E68-04A2-4EB1-A53F-14D401C2D9AC}"/>
              </a:ext>
            </a:extLst>
          </p:cNvPr>
          <p:cNvSpPr txBox="1"/>
          <p:nvPr/>
        </p:nvSpPr>
        <p:spPr>
          <a:xfrm>
            <a:off x="2069400" y="4504749"/>
            <a:ext cx="1807880" cy="98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4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Validate DMP</a:t>
            </a:r>
            <a:endParaRPr sz="24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21" name="Google Shape;1234;p47">
            <a:extLst>
              <a:ext uri="{FF2B5EF4-FFF2-40B4-BE49-F238E27FC236}">
                <a16:creationId xmlns:a16="http://schemas.microsoft.com/office/drawing/2014/main" id="{AD0DF35A-B7D6-E50A-A0E9-D5DBC938E2C1}"/>
              </a:ext>
            </a:extLst>
          </p:cNvPr>
          <p:cNvSpPr txBox="1"/>
          <p:nvPr/>
        </p:nvSpPr>
        <p:spPr>
          <a:xfrm>
            <a:off x="4805300" y="80662"/>
            <a:ext cx="2446400" cy="1067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667" i="1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During Research</a:t>
            </a:r>
            <a:endParaRPr sz="2667" i="1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cxnSp>
        <p:nvCxnSpPr>
          <p:cNvPr id="22" name="Google Shape;1235;p47">
            <a:extLst>
              <a:ext uri="{FF2B5EF4-FFF2-40B4-BE49-F238E27FC236}">
                <a16:creationId xmlns:a16="http://schemas.microsoft.com/office/drawing/2014/main" id="{D31418EF-41DD-EF77-4A58-30E3F115EB4C}"/>
              </a:ext>
            </a:extLst>
          </p:cNvPr>
          <p:cNvCxnSpPr>
            <a:stCxn id="8" idx="1"/>
            <a:endCxn id="16" idx="2"/>
          </p:cNvCxnSpPr>
          <p:nvPr/>
        </p:nvCxnSpPr>
        <p:spPr>
          <a:xfrm rot="10800000">
            <a:off x="4620416" y="1967882"/>
            <a:ext cx="135807" cy="4101302"/>
          </a:xfrm>
          <a:prstGeom prst="curvedConnector2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triangle" w="med" len="med"/>
            <a:tailEnd type="triangle" w="med" len="med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</p:cxnSp>
      <p:sp>
        <p:nvSpPr>
          <p:cNvPr id="23" name="Google Shape;1236;p47">
            <a:extLst>
              <a:ext uri="{FF2B5EF4-FFF2-40B4-BE49-F238E27FC236}">
                <a16:creationId xmlns:a16="http://schemas.microsoft.com/office/drawing/2014/main" id="{E4E35EF7-5CF7-FFCC-F610-A213D56E0F15}"/>
              </a:ext>
            </a:extLst>
          </p:cNvPr>
          <p:cNvSpPr txBox="1"/>
          <p:nvPr/>
        </p:nvSpPr>
        <p:spPr>
          <a:xfrm>
            <a:off x="4671928" y="4356598"/>
            <a:ext cx="2408613" cy="98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4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Store &amp; Manage Research Data</a:t>
            </a:r>
            <a:endParaRPr sz="24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24" name="Google Shape;1237;p47">
            <a:extLst>
              <a:ext uri="{FF2B5EF4-FFF2-40B4-BE49-F238E27FC236}">
                <a16:creationId xmlns:a16="http://schemas.microsoft.com/office/drawing/2014/main" id="{A0668A3A-7F95-059C-1D7E-D0713A7D963D}"/>
              </a:ext>
            </a:extLst>
          </p:cNvPr>
          <p:cNvSpPr txBox="1"/>
          <p:nvPr/>
        </p:nvSpPr>
        <p:spPr>
          <a:xfrm>
            <a:off x="9303192" y="80662"/>
            <a:ext cx="2074000" cy="1067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667" i="1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After Research</a:t>
            </a:r>
            <a:endParaRPr sz="2667" i="1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cxnSp>
        <p:nvCxnSpPr>
          <p:cNvPr id="25" name="Google Shape;1238;p47">
            <a:extLst>
              <a:ext uri="{FF2B5EF4-FFF2-40B4-BE49-F238E27FC236}">
                <a16:creationId xmlns:a16="http://schemas.microsoft.com/office/drawing/2014/main" id="{D90F30CB-F674-674C-8391-D513EB09FFC5}"/>
              </a:ext>
            </a:extLst>
          </p:cNvPr>
          <p:cNvCxnSpPr>
            <a:stCxn id="9" idx="1"/>
            <a:endCxn id="15" idx="1"/>
          </p:cNvCxnSpPr>
          <p:nvPr/>
        </p:nvCxnSpPr>
        <p:spPr>
          <a:xfrm rot="10800000">
            <a:off x="6096169" y="1701881"/>
            <a:ext cx="2835200" cy="2100000"/>
          </a:xfrm>
          <a:prstGeom prst="curvedConnector3">
            <a:avLst>
              <a:gd name="adj1" fmla="val 50003"/>
            </a:avLst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triangle" w="med" len="med"/>
            <a:tailEnd type="none" w="sm" len="sm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</p:cxnSp>
      <p:sp>
        <p:nvSpPr>
          <p:cNvPr id="26" name="Google Shape;1239;p47">
            <a:extLst>
              <a:ext uri="{FF2B5EF4-FFF2-40B4-BE49-F238E27FC236}">
                <a16:creationId xmlns:a16="http://schemas.microsoft.com/office/drawing/2014/main" id="{9066CFB9-3A23-54B3-746B-5C4E9ADF5F28}"/>
              </a:ext>
            </a:extLst>
          </p:cNvPr>
          <p:cNvSpPr txBox="1"/>
          <p:nvPr/>
        </p:nvSpPr>
        <p:spPr>
          <a:xfrm>
            <a:off x="5182767" y="2224939"/>
            <a:ext cx="2259668" cy="98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lang="en-US" sz="24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Deposit Research Data</a:t>
            </a:r>
            <a:endParaRPr sz="24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cxnSp>
        <p:nvCxnSpPr>
          <p:cNvPr id="27" name="Google Shape;1240;p47">
            <a:extLst>
              <a:ext uri="{FF2B5EF4-FFF2-40B4-BE49-F238E27FC236}">
                <a16:creationId xmlns:a16="http://schemas.microsoft.com/office/drawing/2014/main" id="{B1264078-848C-1E3E-E4B6-4BA26057229F}"/>
              </a:ext>
            </a:extLst>
          </p:cNvPr>
          <p:cNvCxnSpPr/>
          <p:nvPr/>
        </p:nvCxnSpPr>
        <p:spPr>
          <a:xfrm rot="10800000">
            <a:off x="9912425" y="1644323"/>
            <a:ext cx="1" cy="1666341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triangle" w="med" len="med"/>
            <a:tailEnd type="triangle" w="med" len="med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</p:cxnSp>
      <p:sp>
        <p:nvSpPr>
          <p:cNvPr id="28" name="Google Shape;1241;p47">
            <a:extLst>
              <a:ext uri="{FF2B5EF4-FFF2-40B4-BE49-F238E27FC236}">
                <a16:creationId xmlns:a16="http://schemas.microsoft.com/office/drawing/2014/main" id="{1199AE2A-C80C-241B-2295-17B46C2F222A}"/>
              </a:ext>
            </a:extLst>
          </p:cNvPr>
          <p:cNvSpPr txBox="1"/>
          <p:nvPr/>
        </p:nvSpPr>
        <p:spPr>
          <a:xfrm>
            <a:off x="9912424" y="1978458"/>
            <a:ext cx="1839600" cy="98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4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Curate &amp; Publish Data</a:t>
            </a:r>
            <a:endParaRPr sz="24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cxnSp>
        <p:nvCxnSpPr>
          <p:cNvPr id="29" name="Google Shape;1242;p47">
            <a:extLst>
              <a:ext uri="{FF2B5EF4-FFF2-40B4-BE49-F238E27FC236}">
                <a16:creationId xmlns:a16="http://schemas.microsoft.com/office/drawing/2014/main" id="{70B0FDCB-EE0A-C7A4-8885-5E670B39CBE9}"/>
              </a:ext>
            </a:extLst>
          </p:cNvPr>
          <p:cNvCxnSpPr/>
          <p:nvPr/>
        </p:nvCxnSpPr>
        <p:spPr>
          <a:xfrm>
            <a:off x="9912424" y="4293096"/>
            <a:ext cx="0" cy="1404000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</p:cxnSp>
      <p:sp>
        <p:nvSpPr>
          <p:cNvPr id="30" name="Google Shape;1243;p47">
            <a:extLst>
              <a:ext uri="{FF2B5EF4-FFF2-40B4-BE49-F238E27FC236}">
                <a16:creationId xmlns:a16="http://schemas.microsoft.com/office/drawing/2014/main" id="{39C98BF4-9B8C-0E32-3BC8-19DBE42AC37F}"/>
              </a:ext>
            </a:extLst>
          </p:cNvPr>
          <p:cNvSpPr txBox="1"/>
          <p:nvPr/>
        </p:nvSpPr>
        <p:spPr>
          <a:xfrm>
            <a:off x="9912425" y="4532389"/>
            <a:ext cx="2194372" cy="98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400">
                <a:solidFill>
                  <a:schemeClr val="dk1"/>
                </a:solidFill>
                <a:latin typeface="Outfit"/>
                <a:ea typeface="Outfit"/>
                <a:cs typeface="Outfit"/>
                <a:sym typeface="Outfit"/>
              </a:rPr>
              <a:t>Search and use shared data</a:t>
            </a:r>
            <a:endParaRPr sz="2400">
              <a:solidFill>
                <a:schemeClr val="dk1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31" name="Google Shape;1244;p47">
            <a:extLst>
              <a:ext uri="{FF2B5EF4-FFF2-40B4-BE49-F238E27FC236}">
                <a16:creationId xmlns:a16="http://schemas.microsoft.com/office/drawing/2014/main" id="{28299B2D-A5AF-86F0-D5F9-BA68B2E5ADC5}"/>
              </a:ext>
            </a:extLst>
          </p:cNvPr>
          <p:cNvSpPr txBox="1"/>
          <p:nvPr/>
        </p:nvSpPr>
        <p:spPr>
          <a:xfrm>
            <a:off x="263354" y="5805265"/>
            <a:ext cx="1989199" cy="574412"/>
          </a:xfrm>
          <a:prstGeom prst="rect">
            <a:avLst/>
          </a:prstGeom>
          <a:solidFill>
            <a:srgbClr val="F5CDCC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lang="en-US" sz="2133" b="1">
                <a:solidFill>
                  <a:srgbClr val="000064"/>
                </a:solidFill>
                <a:latin typeface="Outfit"/>
                <a:ea typeface="Outfit"/>
                <a:cs typeface="Outfit"/>
                <a:sym typeface="Outfit"/>
              </a:rPr>
              <a:t>Data Steward</a:t>
            </a:r>
            <a:endParaRPr sz="2133" b="1">
              <a:solidFill>
                <a:srgbClr val="000064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32" name="Google Shape;1245;p47">
            <a:extLst>
              <a:ext uri="{FF2B5EF4-FFF2-40B4-BE49-F238E27FC236}">
                <a16:creationId xmlns:a16="http://schemas.microsoft.com/office/drawing/2014/main" id="{09239A5C-37BA-7646-3832-81D350F2A715}"/>
              </a:ext>
            </a:extLst>
          </p:cNvPr>
          <p:cNvSpPr txBox="1"/>
          <p:nvPr/>
        </p:nvSpPr>
        <p:spPr>
          <a:xfrm>
            <a:off x="8485551" y="1047333"/>
            <a:ext cx="1989199" cy="574412"/>
          </a:xfrm>
          <a:prstGeom prst="rect">
            <a:avLst/>
          </a:prstGeom>
          <a:solidFill>
            <a:srgbClr val="D9EAD4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lang="en-US" sz="2133" b="1">
                <a:solidFill>
                  <a:srgbClr val="000064"/>
                </a:solidFill>
                <a:latin typeface="Outfit"/>
                <a:ea typeface="Outfit"/>
                <a:cs typeface="Outfit"/>
                <a:sym typeface="Outfit"/>
              </a:rPr>
              <a:t>Data Steward</a:t>
            </a:r>
            <a:endParaRPr sz="2133" b="1">
              <a:solidFill>
                <a:srgbClr val="000064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  <p:sp>
        <p:nvSpPr>
          <p:cNvPr id="33" name="Google Shape;1246;p47">
            <a:extLst>
              <a:ext uri="{FF2B5EF4-FFF2-40B4-BE49-F238E27FC236}">
                <a16:creationId xmlns:a16="http://schemas.microsoft.com/office/drawing/2014/main" id="{54E8DF5A-D78C-FBB8-509B-A91FA1241042}"/>
              </a:ext>
            </a:extLst>
          </p:cNvPr>
          <p:cNvSpPr txBox="1"/>
          <p:nvPr/>
        </p:nvSpPr>
        <p:spPr>
          <a:xfrm>
            <a:off x="8485551" y="5801378"/>
            <a:ext cx="1989199" cy="574412"/>
          </a:xfrm>
          <a:prstGeom prst="rect">
            <a:avLst/>
          </a:prstGeom>
          <a:solidFill>
            <a:srgbClr val="D9EAD4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lang="en-US" sz="2133" b="1">
                <a:solidFill>
                  <a:srgbClr val="000064"/>
                </a:solidFill>
                <a:latin typeface="Outfit"/>
                <a:ea typeface="Outfit"/>
                <a:cs typeface="Outfit"/>
                <a:sym typeface="Outfit"/>
              </a:rPr>
              <a:t>Data User</a:t>
            </a:r>
            <a:endParaRPr sz="2133" b="1">
              <a:solidFill>
                <a:srgbClr val="000064"/>
              </a:solidFill>
              <a:latin typeface="Outfit"/>
              <a:ea typeface="Outfit"/>
              <a:cs typeface="Outfit"/>
              <a:sym typeface="Outfit"/>
            </a:endParaRPr>
          </a:p>
        </p:txBody>
      </p:sp>
    </p:spTree>
    <p:extLst>
      <p:ext uri="{BB962C8B-B14F-4D97-AF65-F5344CB8AC3E}">
        <p14:creationId xmlns:p14="http://schemas.microsoft.com/office/powerpoint/2010/main" val="524834636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FDE5094-AB80-4D5E-A439-9E1CF8354BDA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62" t="3277" r="762" b="708"/>
          <a:stretch/>
        </p:blipFill>
        <p:spPr>
          <a:xfrm>
            <a:off x="767408" y="809328"/>
            <a:ext cx="10225136" cy="6048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3662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FDE5094-AB80-4D5E-A439-9E1CF8354BDA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424" y="778273"/>
            <a:ext cx="9793088" cy="57606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711624" y="2420888"/>
            <a:ext cx="29523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dirty="0"/>
              <a:t>haslan@um.edu.my</a:t>
            </a:r>
            <a:br>
              <a:rPr lang="en-MY" dirty="0"/>
            </a:br>
            <a:r>
              <a:rPr lang="en-MY" dirty="0"/>
              <a:t>openscience@um.edu.my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711623" y="3203684"/>
            <a:ext cx="28803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dirty="0"/>
              <a:t>0379677285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729432" y="4797152"/>
            <a:ext cx="28803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1400" dirty="0" err="1"/>
              <a:t>Perpustakaan</a:t>
            </a:r>
            <a:r>
              <a:rPr lang="en-MY" sz="1400" dirty="0"/>
              <a:t> </a:t>
            </a:r>
            <a:r>
              <a:rPr lang="en-MY" sz="1400" dirty="0" err="1"/>
              <a:t>Pengajian</a:t>
            </a:r>
            <a:r>
              <a:rPr lang="en-MY" sz="1400" dirty="0"/>
              <a:t> </a:t>
            </a:r>
            <a:r>
              <a:rPr lang="en-MY" sz="1400" dirty="0" err="1"/>
              <a:t>Melayu</a:t>
            </a:r>
            <a:endParaRPr lang="en-MY" sz="1400" dirty="0"/>
          </a:p>
        </p:txBody>
      </p:sp>
      <p:sp>
        <p:nvSpPr>
          <p:cNvPr id="12" name="TextBox 11"/>
          <p:cNvSpPr txBox="1"/>
          <p:nvPr/>
        </p:nvSpPr>
        <p:spPr>
          <a:xfrm>
            <a:off x="2711623" y="3857230"/>
            <a:ext cx="34563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dirty="0">
                <a:hlinkClick r:id="rId3"/>
              </a:rPr>
              <a:t>https://umlib.um.edu.my</a:t>
            </a:r>
            <a:r>
              <a:rPr lang="en-MY" dirty="0"/>
              <a:t> | </a:t>
            </a:r>
            <a:r>
              <a:rPr lang="en-MY" dirty="0">
                <a:hlinkClick r:id="rId4"/>
              </a:rPr>
              <a:t>https://openscience.um.edu.my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33428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68BA91-FF7D-981F-92A5-EA8731FFA9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Terima</a:t>
            </a:r>
            <a:r>
              <a:rPr lang="en-US" dirty="0"/>
              <a:t> </a:t>
            </a:r>
            <a:r>
              <a:rPr lang="en-US" dirty="0" err="1"/>
              <a:t>Kasih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96D032-991D-E5E4-CC79-AD7959B99A9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4606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710" y="213805"/>
            <a:ext cx="10515600" cy="1325563"/>
          </a:xfrm>
        </p:spPr>
        <p:txBody>
          <a:bodyPr/>
          <a:lstStyle/>
          <a:p>
            <a:r>
              <a:rPr lang="en-MY" dirty="0" err="1"/>
              <a:t>Konsep</a:t>
            </a:r>
            <a:r>
              <a:rPr lang="en-MY" dirty="0"/>
              <a:t> </a:t>
            </a:r>
            <a:r>
              <a:rPr lang="en-MY" dirty="0" err="1"/>
              <a:t>Sains</a:t>
            </a:r>
            <a:r>
              <a:rPr lang="en-MY" dirty="0"/>
              <a:t> Terbuka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FDE5094-AB80-4D5E-A439-9E1CF8354BDA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5C8EC384-D3C5-509F-AAAF-5B8A00B4C5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5480" y="3212975"/>
            <a:ext cx="2338564" cy="212712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270" b="25576"/>
          <a:stretch/>
        </p:blipFill>
        <p:spPr>
          <a:xfrm>
            <a:off x="5500566" y="1189807"/>
            <a:ext cx="5493814" cy="503002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259"/>
          <a:stretch/>
        </p:blipFill>
        <p:spPr>
          <a:xfrm>
            <a:off x="911424" y="5456840"/>
            <a:ext cx="10225137" cy="1401160"/>
          </a:xfrm>
          <a:prstGeom prst="rect">
            <a:avLst/>
          </a:prstGeom>
        </p:spPr>
      </p:pic>
      <p:sp>
        <p:nvSpPr>
          <p:cNvPr id="21" name="Rounded Rectangle 20"/>
          <p:cNvSpPr/>
          <p:nvPr/>
        </p:nvSpPr>
        <p:spPr>
          <a:xfrm>
            <a:off x="476710" y="1376680"/>
            <a:ext cx="4593643" cy="1675512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sz="1600" b="1" dirty="0" err="1">
                <a:solidFill>
                  <a:schemeClr val="bg1"/>
                </a:solidFill>
              </a:rPr>
              <a:t>Sains</a:t>
            </a:r>
            <a:r>
              <a:rPr lang="en-MY" sz="1600" b="1" dirty="0">
                <a:solidFill>
                  <a:schemeClr val="bg1"/>
                </a:solidFill>
              </a:rPr>
              <a:t> </a:t>
            </a:r>
            <a:r>
              <a:rPr lang="en-MY" sz="1600" b="1" dirty="0" err="1">
                <a:solidFill>
                  <a:schemeClr val="bg1"/>
                </a:solidFill>
              </a:rPr>
              <a:t>terbuka</a:t>
            </a:r>
            <a:r>
              <a:rPr lang="en-MY" sz="1600" b="1" dirty="0">
                <a:solidFill>
                  <a:schemeClr val="bg1"/>
                </a:solidFill>
              </a:rPr>
              <a:t> (Open Science) </a:t>
            </a:r>
            <a:r>
              <a:rPr lang="en-MY" sz="1600" dirty="0" err="1">
                <a:solidFill>
                  <a:schemeClr val="bg1"/>
                </a:solidFill>
              </a:rPr>
              <a:t>merupakan</a:t>
            </a:r>
            <a:r>
              <a:rPr lang="en-MY" sz="1600" dirty="0">
                <a:solidFill>
                  <a:schemeClr val="bg1"/>
                </a:solidFill>
              </a:rPr>
              <a:t> </a:t>
            </a:r>
            <a:r>
              <a:rPr lang="en-MY" sz="1600" dirty="0" err="1">
                <a:solidFill>
                  <a:schemeClr val="bg1"/>
                </a:solidFill>
              </a:rPr>
              <a:t>gerakan</a:t>
            </a:r>
            <a:r>
              <a:rPr lang="en-MY" sz="1600" dirty="0">
                <a:solidFill>
                  <a:schemeClr val="bg1"/>
                </a:solidFill>
              </a:rPr>
              <a:t> global yang </a:t>
            </a:r>
            <a:r>
              <a:rPr lang="en-MY" sz="1600" dirty="0" err="1">
                <a:solidFill>
                  <a:schemeClr val="bg1"/>
                </a:solidFill>
              </a:rPr>
              <a:t>disokong</a:t>
            </a:r>
            <a:r>
              <a:rPr lang="en-MY" sz="1600" dirty="0">
                <a:solidFill>
                  <a:schemeClr val="bg1"/>
                </a:solidFill>
              </a:rPr>
              <a:t> </a:t>
            </a:r>
            <a:r>
              <a:rPr lang="en-MY" sz="1600" dirty="0" err="1">
                <a:solidFill>
                  <a:schemeClr val="bg1"/>
                </a:solidFill>
              </a:rPr>
              <a:t>oleh</a:t>
            </a:r>
            <a:r>
              <a:rPr lang="en-MY" sz="1600" dirty="0">
                <a:solidFill>
                  <a:schemeClr val="bg1"/>
                </a:solidFill>
              </a:rPr>
              <a:t> UNESCO (2021) </a:t>
            </a:r>
            <a:r>
              <a:rPr lang="en-MY" sz="1600" dirty="0" err="1">
                <a:solidFill>
                  <a:schemeClr val="bg1"/>
                </a:solidFill>
              </a:rPr>
              <a:t>untuk</a:t>
            </a:r>
            <a:r>
              <a:rPr lang="en-MY" sz="1600" dirty="0">
                <a:solidFill>
                  <a:schemeClr val="bg1"/>
                </a:solidFill>
              </a:rPr>
              <a:t> </a:t>
            </a:r>
            <a:r>
              <a:rPr lang="en-MY" sz="1600" dirty="0" err="1">
                <a:solidFill>
                  <a:schemeClr val="bg1"/>
                </a:solidFill>
              </a:rPr>
              <a:t>menjadikan</a:t>
            </a:r>
            <a:r>
              <a:rPr lang="en-MY" sz="1600" dirty="0">
                <a:solidFill>
                  <a:schemeClr val="bg1"/>
                </a:solidFill>
              </a:rPr>
              <a:t> </a:t>
            </a:r>
            <a:r>
              <a:rPr lang="en-MY" sz="1600" dirty="0" err="1">
                <a:solidFill>
                  <a:schemeClr val="bg1"/>
                </a:solidFill>
              </a:rPr>
              <a:t>pengetahuan</a:t>
            </a:r>
            <a:r>
              <a:rPr lang="en-MY" sz="1600" dirty="0">
                <a:solidFill>
                  <a:schemeClr val="bg1"/>
                </a:solidFill>
              </a:rPr>
              <a:t> </a:t>
            </a:r>
            <a:r>
              <a:rPr lang="en-MY" sz="1600" dirty="0" err="1">
                <a:solidFill>
                  <a:schemeClr val="bg1"/>
                </a:solidFill>
              </a:rPr>
              <a:t>saintifik</a:t>
            </a:r>
            <a:r>
              <a:rPr lang="en-MY" sz="1600" dirty="0">
                <a:solidFill>
                  <a:schemeClr val="bg1"/>
                </a:solidFill>
              </a:rPr>
              <a:t> </a:t>
            </a:r>
            <a:r>
              <a:rPr lang="en-MY" sz="1600" dirty="0" err="1">
                <a:solidFill>
                  <a:schemeClr val="bg1"/>
                </a:solidFill>
              </a:rPr>
              <a:t>tersedia</a:t>
            </a:r>
            <a:r>
              <a:rPr lang="en-MY" sz="1600" dirty="0">
                <a:solidFill>
                  <a:schemeClr val="bg1"/>
                </a:solidFill>
              </a:rPr>
              <a:t> </a:t>
            </a:r>
            <a:r>
              <a:rPr lang="en-MY" sz="1600" dirty="0" err="1">
                <a:solidFill>
                  <a:schemeClr val="bg1"/>
                </a:solidFill>
              </a:rPr>
              <a:t>secara</a:t>
            </a:r>
            <a:r>
              <a:rPr lang="en-MY" sz="1600" dirty="0">
                <a:solidFill>
                  <a:schemeClr val="bg1"/>
                </a:solidFill>
              </a:rPr>
              <a:t> </a:t>
            </a:r>
            <a:r>
              <a:rPr lang="en-MY" sz="1600" dirty="0" err="1">
                <a:solidFill>
                  <a:schemeClr val="bg1"/>
                </a:solidFill>
              </a:rPr>
              <a:t>terbuka</a:t>
            </a:r>
            <a:r>
              <a:rPr lang="en-MY" sz="1600" dirty="0">
                <a:solidFill>
                  <a:schemeClr val="bg1"/>
                </a:solidFill>
              </a:rPr>
              <a:t>, </a:t>
            </a:r>
            <a:r>
              <a:rPr lang="en-MY" sz="1600" dirty="0" err="1">
                <a:solidFill>
                  <a:schemeClr val="bg1"/>
                </a:solidFill>
              </a:rPr>
              <a:t>mudah</a:t>
            </a:r>
            <a:r>
              <a:rPr lang="en-MY" sz="1600" dirty="0">
                <a:solidFill>
                  <a:schemeClr val="bg1"/>
                </a:solidFill>
              </a:rPr>
              <a:t> </a:t>
            </a:r>
            <a:r>
              <a:rPr lang="en-MY" sz="1600" dirty="0" err="1">
                <a:solidFill>
                  <a:schemeClr val="bg1"/>
                </a:solidFill>
              </a:rPr>
              <a:t>diakses</a:t>
            </a:r>
            <a:r>
              <a:rPr lang="en-MY" sz="1600" dirty="0">
                <a:solidFill>
                  <a:schemeClr val="bg1"/>
                </a:solidFill>
              </a:rPr>
              <a:t> </a:t>
            </a:r>
            <a:r>
              <a:rPr lang="en-MY" sz="1600" dirty="0" err="1">
                <a:solidFill>
                  <a:schemeClr val="bg1"/>
                </a:solidFill>
              </a:rPr>
              <a:t>dan</a:t>
            </a:r>
            <a:r>
              <a:rPr lang="en-MY" sz="1600" dirty="0">
                <a:solidFill>
                  <a:schemeClr val="bg1"/>
                </a:solidFill>
              </a:rPr>
              <a:t> </a:t>
            </a:r>
            <a:r>
              <a:rPr lang="en-MY" sz="1600" dirty="0" err="1">
                <a:solidFill>
                  <a:schemeClr val="bg1"/>
                </a:solidFill>
              </a:rPr>
              <a:t>boleh</a:t>
            </a:r>
            <a:r>
              <a:rPr lang="en-MY" sz="1600" dirty="0">
                <a:solidFill>
                  <a:schemeClr val="bg1"/>
                </a:solidFill>
              </a:rPr>
              <a:t> </a:t>
            </a:r>
            <a:r>
              <a:rPr lang="en-MY" sz="1600" dirty="0" err="1">
                <a:solidFill>
                  <a:schemeClr val="bg1"/>
                </a:solidFill>
              </a:rPr>
              <a:t>diguna</a:t>
            </a:r>
            <a:r>
              <a:rPr lang="en-MY" sz="1600" dirty="0">
                <a:solidFill>
                  <a:schemeClr val="bg1"/>
                </a:solidFill>
              </a:rPr>
              <a:t> </a:t>
            </a:r>
            <a:r>
              <a:rPr lang="en-MY" sz="1600" dirty="0" err="1">
                <a:solidFill>
                  <a:schemeClr val="bg1"/>
                </a:solidFill>
              </a:rPr>
              <a:t>semula</a:t>
            </a:r>
            <a:r>
              <a:rPr lang="en-MY" sz="1600" dirty="0">
                <a:solidFill>
                  <a:schemeClr val="bg1"/>
                </a:solidFill>
              </a:rPr>
              <a:t> </a:t>
            </a:r>
            <a:r>
              <a:rPr lang="en-MY" sz="1600" dirty="0" err="1">
                <a:solidFill>
                  <a:schemeClr val="bg1"/>
                </a:solidFill>
              </a:rPr>
              <a:t>oleh</a:t>
            </a:r>
            <a:r>
              <a:rPr lang="en-MY" sz="1600" dirty="0">
                <a:solidFill>
                  <a:schemeClr val="bg1"/>
                </a:solidFill>
              </a:rPr>
              <a:t> </a:t>
            </a:r>
            <a:r>
              <a:rPr lang="en-MY" sz="1600" dirty="0" err="1">
                <a:solidFill>
                  <a:schemeClr val="bg1"/>
                </a:solidFill>
              </a:rPr>
              <a:t>semua</a:t>
            </a:r>
            <a:r>
              <a:rPr lang="en-MY" sz="1600" dirty="0">
                <a:solidFill>
                  <a:schemeClr val="bg1"/>
                </a:solidFill>
              </a:rPr>
              <a:t>.</a:t>
            </a:r>
            <a:endParaRPr 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1519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408" y="444693"/>
            <a:ext cx="10515600" cy="1325563"/>
          </a:xfrm>
        </p:spPr>
        <p:txBody>
          <a:bodyPr/>
          <a:lstStyle/>
          <a:p>
            <a:r>
              <a:rPr lang="en-MY" dirty="0" err="1"/>
              <a:t>Sains</a:t>
            </a:r>
            <a:r>
              <a:rPr lang="en-MY" dirty="0"/>
              <a:t> Terbuka di Malaysia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FDE5094-AB80-4D5E-A439-9E1CF8354BDA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6" name="Picture 5" descr="A diagram of a company's trust&#10;&#10;Description automatically generated">
            <a:extLst>
              <a:ext uri="{FF2B5EF4-FFF2-40B4-BE49-F238E27FC236}">
                <a16:creationId xmlns:a16="http://schemas.microsoft.com/office/drawing/2014/main" id="{0DB20755-53D4-4EBE-3C2B-2D5D0E7717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3002" y="2026081"/>
            <a:ext cx="4947309" cy="4257007"/>
          </a:xfrm>
          <a:prstGeom prst="rect">
            <a:avLst/>
          </a:prstGeom>
        </p:spPr>
      </p:pic>
      <p:sp>
        <p:nvSpPr>
          <p:cNvPr id="7" name="TextBox 24">
            <a:extLst>
              <a:ext uri="{FF2B5EF4-FFF2-40B4-BE49-F238E27FC236}">
                <a16:creationId xmlns:a16="http://schemas.microsoft.com/office/drawing/2014/main" id="{A85DB9C2-69CF-8F25-5ED6-38F75EB1CC9E}"/>
              </a:ext>
            </a:extLst>
          </p:cNvPr>
          <p:cNvSpPr txBox="1"/>
          <p:nvPr/>
        </p:nvSpPr>
        <p:spPr>
          <a:xfrm>
            <a:off x="263352" y="1380229"/>
            <a:ext cx="4980506" cy="5158684"/>
          </a:xfrm>
          <a:prstGeom prst="rect">
            <a:avLst/>
          </a:prstGeom>
          <a:noFill/>
        </p:spPr>
        <p:txBody>
          <a:bodyPr wrap="square" lIns="190463" tIns="95232" rIns="190463" bIns="95232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291" dirty="0" err="1">
                <a:solidFill>
                  <a:srgbClr val="002060"/>
                </a:solidFill>
                <a:latin typeface="Aptos"/>
              </a:rPr>
              <a:t>Dasar</a:t>
            </a:r>
            <a:r>
              <a:rPr lang="en-US" sz="2291" dirty="0">
                <a:solidFill>
                  <a:srgbClr val="002060"/>
                </a:solidFill>
                <a:latin typeface="Aptos"/>
              </a:rPr>
              <a:t> </a:t>
            </a:r>
            <a:r>
              <a:rPr lang="en-US" sz="2291" dirty="0" err="1">
                <a:solidFill>
                  <a:srgbClr val="002060"/>
                </a:solidFill>
                <a:latin typeface="Aptos"/>
              </a:rPr>
              <a:t>Sains</a:t>
            </a:r>
            <a:r>
              <a:rPr lang="en-US" sz="2291" dirty="0">
                <a:solidFill>
                  <a:srgbClr val="002060"/>
                </a:solidFill>
                <a:latin typeface="Aptos"/>
              </a:rPr>
              <a:t>, </a:t>
            </a:r>
            <a:r>
              <a:rPr lang="en-US" sz="2291" dirty="0" err="1">
                <a:solidFill>
                  <a:srgbClr val="002060"/>
                </a:solidFill>
                <a:latin typeface="Aptos"/>
              </a:rPr>
              <a:t>Teknologi</a:t>
            </a:r>
            <a:r>
              <a:rPr lang="en-US" sz="2291" dirty="0">
                <a:solidFill>
                  <a:srgbClr val="002060"/>
                </a:solidFill>
                <a:latin typeface="Aptos"/>
              </a:rPr>
              <a:t> </a:t>
            </a:r>
            <a:r>
              <a:rPr lang="en-US" sz="2291" dirty="0" err="1">
                <a:solidFill>
                  <a:srgbClr val="002060"/>
                </a:solidFill>
                <a:latin typeface="Aptos"/>
              </a:rPr>
              <a:t>dan</a:t>
            </a:r>
            <a:r>
              <a:rPr lang="en-US" sz="2291" dirty="0">
                <a:solidFill>
                  <a:srgbClr val="002060"/>
                </a:solidFill>
                <a:latin typeface="Aptos"/>
              </a:rPr>
              <a:t> </a:t>
            </a:r>
            <a:r>
              <a:rPr lang="en-US" sz="2291" dirty="0" err="1">
                <a:solidFill>
                  <a:srgbClr val="002060"/>
                </a:solidFill>
                <a:latin typeface="Aptos"/>
              </a:rPr>
              <a:t>Inovasi</a:t>
            </a:r>
            <a:r>
              <a:rPr lang="en-US" sz="2291" dirty="0">
                <a:solidFill>
                  <a:srgbClr val="002060"/>
                </a:solidFill>
                <a:latin typeface="Aptos"/>
              </a:rPr>
              <a:t> Negara (DSTIN) 2021-2030, MOSTI.</a:t>
            </a:r>
          </a:p>
          <a:p>
            <a:endParaRPr lang="en-US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Sains</a:t>
            </a:r>
            <a:r>
              <a:rPr lang="en-US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Terbuka </a:t>
            </a:r>
            <a:r>
              <a:rPr lang="en-US" sz="16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MY" sz="16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</a:t>
            </a:r>
            <a:r>
              <a:rPr lang="en-MY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MY" sz="16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penting</a:t>
            </a:r>
            <a:r>
              <a:rPr lang="en-MY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MY" sz="16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MY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MY" sz="16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mengukuhkan</a:t>
            </a:r>
            <a:r>
              <a:rPr lang="en-MY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MY" sz="16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ekosistem</a:t>
            </a:r>
            <a:r>
              <a:rPr lang="en-MY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R&amp;D&amp;C&amp;I (</a:t>
            </a:r>
            <a:r>
              <a:rPr lang="en-MY" sz="16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Penyelidikan</a:t>
            </a:r>
            <a:r>
              <a:rPr lang="en-MY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Pembangunan, </a:t>
            </a:r>
            <a:r>
              <a:rPr lang="en-MY" sz="16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Komersialan</a:t>
            </a:r>
            <a:r>
              <a:rPr lang="en-MY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MY" sz="16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MY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MY" sz="16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Inovasi</a:t>
            </a:r>
            <a:r>
              <a:rPr lang="en-MY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endParaRPr lang="en-MY" sz="16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sz="16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Teras</a:t>
            </a:r>
            <a:r>
              <a:rPr lang="en-MY" sz="1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MY" sz="16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Strategik</a:t>
            </a:r>
            <a:r>
              <a:rPr lang="en-MY" sz="1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(Pembangunan </a:t>
            </a:r>
            <a:r>
              <a:rPr lang="en-MY" sz="16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Teknologi</a:t>
            </a:r>
            <a:r>
              <a:rPr lang="en-MY" sz="1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MY" sz="16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melalui</a:t>
            </a:r>
            <a:r>
              <a:rPr lang="en-MY" sz="1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R&amp;D&amp;C&amp;I):</a:t>
            </a:r>
            <a:r>
              <a:rPr lang="en-MY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MY" sz="16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Sains</a:t>
            </a:r>
            <a:r>
              <a:rPr lang="en-MY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Terbuka </a:t>
            </a:r>
            <a:r>
              <a:rPr lang="en-MY" sz="16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memupuk</a:t>
            </a:r>
            <a:r>
              <a:rPr lang="en-MY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MY" sz="16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akses</a:t>
            </a:r>
            <a:r>
              <a:rPr lang="en-MY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MY" sz="16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terbuka</a:t>
            </a:r>
            <a:r>
              <a:rPr lang="en-MY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MY" sz="16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kepada</a:t>
            </a:r>
            <a:r>
              <a:rPr lang="en-MY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MY" sz="16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penyelidikan</a:t>
            </a:r>
            <a:r>
              <a:rPr lang="en-MY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MY" sz="16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MY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MY" sz="16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penerbitan</a:t>
            </a:r>
            <a:r>
              <a:rPr lang="en-MY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MY" sz="16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ilmiah</a:t>
            </a:r>
            <a:r>
              <a:rPr lang="en-MY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MY" sz="16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memudahkan</a:t>
            </a:r>
            <a:r>
              <a:rPr lang="en-MY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MY" sz="16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kolaborasi</a:t>
            </a:r>
            <a:r>
              <a:rPr lang="en-MY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MY" sz="16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antara</a:t>
            </a:r>
            <a:r>
              <a:rPr lang="en-MY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MY" sz="16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institusi</a:t>
            </a:r>
            <a:r>
              <a:rPr lang="en-MY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MY" sz="16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akademik</a:t>
            </a:r>
            <a:r>
              <a:rPr lang="en-MY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MY" sz="16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MY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MY" sz="16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industri</a:t>
            </a:r>
            <a:r>
              <a:rPr lang="en-MY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MY" sz="16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sz="16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Teras</a:t>
            </a:r>
            <a:r>
              <a:rPr lang="en-MY" sz="1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MY" sz="16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Strategik</a:t>
            </a:r>
            <a:r>
              <a:rPr lang="en-MY" sz="1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 (</a:t>
            </a:r>
            <a:r>
              <a:rPr lang="en-MY" sz="16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Pembudayaan</a:t>
            </a:r>
            <a:r>
              <a:rPr lang="en-MY" sz="1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&amp; </a:t>
            </a:r>
            <a:r>
              <a:rPr lang="en-MY" sz="16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Pengaplikasian</a:t>
            </a:r>
            <a:r>
              <a:rPr lang="en-MY" sz="1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STIE):</a:t>
            </a:r>
            <a:r>
              <a:rPr lang="en-MY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MY" sz="16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Melalui</a:t>
            </a:r>
            <a:r>
              <a:rPr lang="en-MY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MY" sz="16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inisiatif</a:t>
            </a:r>
            <a:r>
              <a:rPr lang="en-MY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MY" sz="16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sains</a:t>
            </a:r>
            <a:r>
              <a:rPr lang="en-MY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MY" sz="16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terbuka</a:t>
            </a:r>
            <a:r>
              <a:rPr lang="en-MY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MY" sz="16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pengetahuan</a:t>
            </a:r>
            <a:r>
              <a:rPr lang="en-MY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MY" sz="16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saintifik</a:t>
            </a:r>
            <a:r>
              <a:rPr lang="en-MY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MY" sz="16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meningkatkan</a:t>
            </a:r>
            <a:r>
              <a:rPr lang="en-MY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MY" sz="16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kefahaman</a:t>
            </a:r>
            <a:r>
              <a:rPr lang="en-MY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MY" sz="16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MY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MY" sz="16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penyertaan</a:t>
            </a:r>
            <a:r>
              <a:rPr lang="en-MY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MY" sz="16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masyarakat</a:t>
            </a:r>
            <a:r>
              <a:rPr lang="en-MY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MY" sz="16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</a:t>
            </a:r>
            <a:r>
              <a:rPr lang="en-MY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MY" sz="16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MY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STI (</a:t>
            </a:r>
            <a:r>
              <a:rPr lang="en-MY" sz="16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Sains</a:t>
            </a:r>
            <a:r>
              <a:rPr lang="en-MY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MY" sz="16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Teknologi</a:t>
            </a:r>
            <a:r>
              <a:rPr lang="en-MY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MY" sz="16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MY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MY" sz="16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Inovasi</a:t>
            </a:r>
            <a:r>
              <a:rPr lang="en-MY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en-US" sz="2916" dirty="0"/>
          </a:p>
        </p:txBody>
      </p:sp>
      <p:pic>
        <p:nvPicPr>
          <p:cNvPr id="8" name="Picture 7" descr="A screenshot of a cell phone&#10;&#10;Description automatically generated">
            <a:extLst>
              <a:ext uri="{FF2B5EF4-FFF2-40B4-BE49-F238E27FC236}">
                <a16:creationId xmlns:a16="http://schemas.microsoft.com/office/drawing/2014/main" id="{035A781B-A825-7E96-C773-749ADF9F76A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3547"/>
          <a:stretch/>
        </p:blipFill>
        <p:spPr>
          <a:xfrm>
            <a:off x="9409725" y="1136101"/>
            <a:ext cx="2797989" cy="4302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5695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FDE5094-AB80-4D5E-A439-9E1CF8354BDA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479376" y="1700508"/>
            <a:ext cx="424847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MY" b="1" dirty="0">
                <a:solidFill>
                  <a:schemeClr val="accent1"/>
                </a:solidFill>
              </a:rPr>
              <a:t> </a:t>
            </a:r>
            <a:r>
              <a:rPr lang="en-MY" dirty="0" err="1">
                <a:solidFill>
                  <a:schemeClr val="accent1"/>
                </a:solidFill>
              </a:rPr>
              <a:t>Menyokong</a:t>
            </a:r>
            <a:r>
              <a:rPr lang="en-MY" dirty="0">
                <a:solidFill>
                  <a:schemeClr val="accent1"/>
                </a:solidFill>
              </a:rPr>
              <a:t> </a:t>
            </a:r>
            <a:r>
              <a:rPr lang="en-MY" dirty="0" err="1">
                <a:solidFill>
                  <a:schemeClr val="accent1"/>
                </a:solidFill>
              </a:rPr>
              <a:t>aspirasi</a:t>
            </a:r>
            <a:r>
              <a:rPr lang="en-MY" dirty="0">
                <a:solidFill>
                  <a:schemeClr val="accent1"/>
                </a:solidFill>
              </a:rPr>
              <a:t> </a:t>
            </a:r>
            <a:r>
              <a:rPr lang="en-MY" dirty="0" err="1">
                <a:solidFill>
                  <a:schemeClr val="accent1"/>
                </a:solidFill>
              </a:rPr>
              <a:t>Universiti</a:t>
            </a:r>
            <a:r>
              <a:rPr lang="en-MY" dirty="0">
                <a:solidFill>
                  <a:schemeClr val="accent1"/>
                </a:solidFill>
              </a:rPr>
              <a:t> Malaya </a:t>
            </a:r>
            <a:r>
              <a:rPr lang="en-MY" dirty="0" err="1">
                <a:solidFill>
                  <a:schemeClr val="accent1"/>
                </a:solidFill>
              </a:rPr>
              <a:t>untuk</a:t>
            </a:r>
            <a:r>
              <a:rPr lang="en-MY" dirty="0">
                <a:solidFill>
                  <a:schemeClr val="accent1"/>
                </a:solidFill>
              </a:rPr>
              <a:t> </a:t>
            </a:r>
            <a:r>
              <a:rPr lang="en-MY" dirty="0" err="1">
                <a:solidFill>
                  <a:schemeClr val="accent1"/>
                </a:solidFill>
              </a:rPr>
              <a:t>menjadi</a:t>
            </a:r>
            <a:r>
              <a:rPr lang="en-MY" dirty="0">
                <a:solidFill>
                  <a:schemeClr val="accent1"/>
                </a:solidFill>
              </a:rPr>
              <a:t> </a:t>
            </a:r>
            <a:r>
              <a:rPr lang="en-MY" dirty="0" err="1">
                <a:solidFill>
                  <a:schemeClr val="accent1"/>
                </a:solidFill>
              </a:rPr>
              <a:t>universiti</a:t>
            </a:r>
            <a:r>
              <a:rPr lang="en-MY" dirty="0">
                <a:solidFill>
                  <a:schemeClr val="accent1"/>
                </a:solidFill>
              </a:rPr>
              <a:t> </a:t>
            </a:r>
            <a:r>
              <a:rPr lang="en-MY" dirty="0" err="1">
                <a:solidFill>
                  <a:schemeClr val="accent1"/>
                </a:solidFill>
              </a:rPr>
              <a:t>berintensifkan</a:t>
            </a:r>
            <a:r>
              <a:rPr lang="en-MY" dirty="0">
                <a:solidFill>
                  <a:schemeClr val="accent1"/>
                </a:solidFill>
              </a:rPr>
              <a:t> </a:t>
            </a:r>
            <a:r>
              <a:rPr lang="en-MY" dirty="0" err="1">
                <a:solidFill>
                  <a:schemeClr val="accent1"/>
                </a:solidFill>
              </a:rPr>
              <a:t>penyelidikan</a:t>
            </a:r>
            <a:r>
              <a:rPr lang="en-MY" dirty="0">
                <a:solidFill>
                  <a:schemeClr val="accent1"/>
                </a:solidFill>
              </a:rPr>
              <a:t> yang </a:t>
            </a:r>
            <a:r>
              <a:rPr lang="en-MY" dirty="0" err="1">
                <a:solidFill>
                  <a:schemeClr val="accent1"/>
                </a:solidFill>
              </a:rPr>
              <a:t>berdaya</a:t>
            </a:r>
            <a:r>
              <a:rPr lang="en-MY" dirty="0">
                <a:solidFill>
                  <a:schemeClr val="accent1"/>
                </a:solidFill>
              </a:rPr>
              <a:t> </a:t>
            </a:r>
            <a:r>
              <a:rPr lang="en-MY" dirty="0" err="1">
                <a:solidFill>
                  <a:schemeClr val="accent1"/>
                </a:solidFill>
              </a:rPr>
              <a:t>saing</a:t>
            </a:r>
            <a:r>
              <a:rPr lang="en-MY" dirty="0">
                <a:solidFill>
                  <a:schemeClr val="accent1"/>
                </a:solidFill>
              </a:rPr>
              <a:t> </a:t>
            </a:r>
            <a:r>
              <a:rPr lang="en-MY" dirty="0" err="1">
                <a:solidFill>
                  <a:schemeClr val="accent1"/>
                </a:solidFill>
              </a:rPr>
              <a:t>secara</a:t>
            </a:r>
            <a:r>
              <a:rPr lang="en-MY" dirty="0">
                <a:solidFill>
                  <a:schemeClr val="accent1"/>
                </a:solidFill>
              </a:rPr>
              <a:t> global.  </a:t>
            </a:r>
          </a:p>
          <a:p>
            <a:pPr lvl="1"/>
            <a:r>
              <a:rPr lang="en-MY" dirty="0">
                <a:solidFill>
                  <a:schemeClr val="accent1"/>
                </a:solidFill>
              </a:rPr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MY" b="1" dirty="0">
                <a:solidFill>
                  <a:schemeClr val="accent1"/>
                </a:solidFill>
              </a:rPr>
              <a:t> </a:t>
            </a:r>
            <a:r>
              <a:rPr lang="en-MY" dirty="0" err="1">
                <a:solidFill>
                  <a:schemeClr val="accent1"/>
                </a:solidFill>
              </a:rPr>
              <a:t>Mempercepatkan</a:t>
            </a:r>
            <a:r>
              <a:rPr lang="en-MY" dirty="0">
                <a:solidFill>
                  <a:schemeClr val="accent1"/>
                </a:solidFill>
              </a:rPr>
              <a:t> </a:t>
            </a:r>
            <a:r>
              <a:rPr lang="en-MY" dirty="0" err="1">
                <a:solidFill>
                  <a:schemeClr val="accent1"/>
                </a:solidFill>
              </a:rPr>
              <a:t>inovasi</a:t>
            </a:r>
            <a:r>
              <a:rPr lang="en-MY" dirty="0">
                <a:solidFill>
                  <a:schemeClr val="accent1"/>
                </a:solidFill>
              </a:rPr>
              <a:t> </a:t>
            </a:r>
            <a:r>
              <a:rPr lang="en-MY" dirty="0" err="1">
                <a:solidFill>
                  <a:schemeClr val="accent1"/>
                </a:solidFill>
              </a:rPr>
              <a:t>berasaskan</a:t>
            </a:r>
            <a:r>
              <a:rPr lang="en-MY" dirty="0">
                <a:solidFill>
                  <a:schemeClr val="accent1"/>
                </a:solidFill>
              </a:rPr>
              <a:t> data </a:t>
            </a:r>
            <a:r>
              <a:rPr lang="en-MY" dirty="0" err="1">
                <a:solidFill>
                  <a:schemeClr val="accent1"/>
                </a:solidFill>
              </a:rPr>
              <a:t>selaras</a:t>
            </a:r>
            <a:r>
              <a:rPr lang="en-MY" dirty="0">
                <a:solidFill>
                  <a:schemeClr val="accent1"/>
                </a:solidFill>
              </a:rPr>
              <a:t> </a:t>
            </a:r>
            <a:r>
              <a:rPr lang="en-MY" dirty="0" err="1">
                <a:solidFill>
                  <a:schemeClr val="accent1"/>
                </a:solidFill>
              </a:rPr>
              <a:t>dengan</a:t>
            </a:r>
            <a:r>
              <a:rPr lang="en-MY" dirty="0">
                <a:solidFill>
                  <a:schemeClr val="accent1"/>
                </a:solidFill>
              </a:rPr>
              <a:t> agenda </a:t>
            </a:r>
            <a:r>
              <a:rPr lang="en-MY" dirty="0" err="1">
                <a:solidFill>
                  <a:schemeClr val="accent1"/>
                </a:solidFill>
              </a:rPr>
              <a:t>dan</a:t>
            </a:r>
            <a:r>
              <a:rPr lang="en-MY" dirty="0">
                <a:solidFill>
                  <a:schemeClr val="accent1"/>
                </a:solidFill>
              </a:rPr>
              <a:t> </a:t>
            </a:r>
            <a:r>
              <a:rPr lang="en-MY" dirty="0" err="1">
                <a:solidFill>
                  <a:schemeClr val="accent1"/>
                </a:solidFill>
              </a:rPr>
              <a:t>keutamaan</a:t>
            </a:r>
            <a:r>
              <a:rPr lang="en-MY" dirty="0">
                <a:solidFill>
                  <a:schemeClr val="accent1"/>
                </a:solidFill>
              </a:rPr>
              <a:t> </a:t>
            </a:r>
            <a:r>
              <a:rPr lang="en-MY" dirty="0" err="1">
                <a:solidFill>
                  <a:schemeClr val="accent1"/>
                </a:solidFill>
              </a:rPr>
              <a:t>nasional</a:t>
            </a:r>
            <a:r>
              <a:rPr lang="en-MY" dirty="0">
                <a:solidFill>
                  <a:schemeClr val="accent1"/>
                </a:solidFill>
              </a:rPr>
              <a:t>, </a:t>
            </a:r>
            <a:r>
              <a:rPr lang="en-MY" dirty="0" err="1">
                <a:solidFill>
                  <a:schemeClr val="accent1"/>
                </a:solidFill>
              </a:rPr>
              <a:t>seperti</a:t>
            </a:r>
            <a:r>
              <a:rPr lang="en-MY" dirty="0">
                <a:solidFill>
                  <a:schemeClr val="accent1"/>
                </a:solidFill>
              </a:rPr>
              <a:t> </a:t>
            </a:r>
            <a:r>
              <a:rPr lang="en-MY" i="1" dirty="0">
                <a:solidFill>
                  <a:schemeClr val="accent1"/>
                </a:solidFill>
              </a:rPr>
              <a:t>Malaysia Open Science Platform (MOSP)</a:t>
            </a:r>
            <a:r>
              <a:rPr lang="en-MY" dirty="0">
                <a:solidFill>
                  <a:schemeClr val="accent1"/>
                </a:solidFill>
              </a:rPr>
              <a:t>. </a:t>
            </a:r>
          </a:p>
          <a:p>
            <a:pPr>
              <a:buFont typeface="Arial" panose="020B0604020202020204" pitchFamily="34" charset="0"/>
              <a:buChar char="•"/>
            </a:pPr>
            <a:endParaRPr lang="en-MY" dirty="0">
              <a:solidFill>
                <a:schemeClr val="accent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n-MY" dirty="0">
              <a:solidFill>
                <a:schemeClr val="accent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n-MY" dirty="0">
              <a:solidFill>
                <a:schemeClr val="accent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n-MY" dirty="0">
              <a:solidFill>
                <a:schemeClr val="accent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n-MY" dirty="0">
              <a:solidFill>
                <a:schemeClr val="accent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MY" dirty="0">
                <a:solidFill>
                  <a:schemeClr val="accent1"/>
                </a:solidFill>
              </a:rPr>
              <a:t> Data yang </a:t>
            </a:r>
            <a:r>
              <a:rPr lang="en-MY" dirty="0" err="1">
                <a:solidFill>
                  <a:schemeClr val="accent1"/>
                </a:solidFill>
              </a:rPr>
              <a:t>dikongsi</a:t>
            </a:r>
            <a:r>
              <a:rPr lang="en-MY" dirty="0">
                <a:solidFill>
                  <a:schemeClr val="accent1"/>
                </a:solidFill>
              </a:rPr>
              <a:t> </a:t>
            </a:r>
            <a:r>
              <a:rPr lang="en-MY" dirty="0" err="1">
                <a:solidFill>
                  <a:schemeClr val="accent1"/>
                </a:solidFill>
              </a:rPr>
              <a:t>secara</a:t>
            </a:r>
            <a:r>
              <a:rPr lang="en-MY" dirty="0">
                <a:solidFill>
                  <a:schemeClr val="accent1"/>
                </a:solidFill>
              </a:rPr>
              <a:t> </a:t>
            </a:r>
            <a:r>
              <a:rPr lang="en-MY" dirty="0" err="1">
                <a:solidFill>
                  <a:schemeClr val="accent1"/>
                </a:solidFill>
              </a:rPr>
              <a:t>terbuka</a:t>
            </a:r>
            <a:r>
              <a:rPr lang="en-MY" dirty="0">
                <a:solidFill>
                  <a:schemeClr val="accent1"/>
                </a:solidFill>
              </a:rPr>
              <a:t> </a:t>
            </a:r>
            <a:r>
              <a:rPr lang="en-MY" dirty="0" err="1">
                <a:solidFill>
                  <a:schemeClr val="accent1"/>
                </a:solidFill>
              </a:rPr>
              <a:t>berpotensi</a:t>
            </a:r>
            <a:r>
              <a:rPr lang="en-MY" dirty="0">
                <a:solidFill>
                  <a:schemeClr val="accent1"/>
                </a:solidFill>
              </a:rPr>
              <a:t> </a:t>
            </a:r>
            <a:r>
              <a:rPr lang="en-MY" dirty="0" err="1">
                <a:solidFill>
                  <a:schemeClr val="accent1"/>
                </a:solidFill>
              </a:rPr>
              <a:t>meningkatkan</a:t>
            </a:r>
            <a:r>
              <a:rPr lang="en-MY" dirty="0">
                <a:solidFill>
                  <a:schemeClr val="accent1"/>
                </a:solidFill>
              </a:rPr>
              <a:t> </a:t>
            </a:r>
            <a:r>
              <a:rPr lang="en-MY" dirty="0" err="1">
                <a:solidFill>
                  <a:schemeClr val="accent1"/>
                </a:solidFill>
              </a:rPr>
              <a:t>kadar</a:t>
            </a:r>
            <a:r>
              <a:rPr lang="en-MY" dirty="0">
                <a:solidFill>
                  <a:schemeClr val="accent1"/>
                </a:solidFill>
              </a:rPr>
              <a:t> </a:t>
            </a:r>
            <a:r>
              <a:rPr lang="en-MY" dirty="0" err="1">
                <a:solidFill>
                  <a:schemeClr val="accent1"/>
                </a:solidFill>
              </a:rPr>
              <a:t>sitasi</a:t>
            </a:r>
            <a:r>
              <a:rPr lang="en-MY" dirty="0">
                <a:solidFill>
                  <a:schemeClr val="accent1"/>
                </a:solidFill>
              </a:rPr>
              <a:t> </a:t>
            </a:r>
            <a:r>
              <a:rPr lang="en-MY" dirty="0" err="1">
                <a:solidFill>
                  <a:schemeClr val="accent1"/>
                </a:solidFill>
              </a:rPr>
              <a:t>dan</a:t>
            </a:r>
            <a:r>
              <a:rPr lang="en-MY" dirty="0">
                <a:solidFill>
                  <a:schemeClr val="accent1"/>
                </a:solidFill>
              </a:rPr>
              <a:t> </a:t>
            </a:r>
            <a:r>
              <a:rPr lang="en-MY" dirty="0" err="1">
                <a:solidFill>
                  <a:schemeClr val="accent1"/>
                </a:solidFill>
              </a:rPr>
              <a:t>impak</a:t>
            </a:r>
            <a:r>
              <a:rPr lang="en-MY" dirty="0">
                <a:solidFill>
                  <a:schemeClr val="accent1"/>
                </a:solidFill>
              </a:rPr>
              <a:t> </a:t>
            </a:r>
            <a:r>
              <a:rPr lang="en-MY" dirty="0" err="1">
                <a:solidFill>
                  <a:schemeClr val="accent1"/>
                </a:solidFill>
              </a:rPr>
              <a:t>penyelidikan</a:t>
            </a:r>
            <a:r>
              <a:rPr lang="en-MY" dirty="0">
                <a:solidFill>
                  <a:schemeClr val="accent1"/>
                </a:solidFill>
              </a:rPr>
              <a:t>.</a:t>
            </a:r>
          </a:p>
        </p:txBody>
      </p:sp>
      <p:sp>
        <p:nvSpPr>
          <p:cNvPr id="34" name="Title 1"/>
          <p:cNvSpPr>
            <a:spLocks noGrp="1"/>
          </p:cNvSpPr>
          <p:nvPr>
            <p:ph type="title"/>
          </p:nvPr>
        </p:nvSpPr>
        <p:spPr>
          <a:xfrm>
            <a:off x="767408" y="444693"/>
            <a:ext cx="10515600" cy="1325563"/>
          </a:xfrm>
        </p:spPr>
        <p:txBody>
          <a:bodyPr>
            <a:normAutofit/>
          </a:bodyPr>
          <a:lstStyle/>
          <a:p>
            <a:r>
              <a:rPr lang="en-MY" dirty="0" err="1"/>
              <a:t>Sains</a:t>
            </a:r>
            <a:r>
              <a:rPr lang="en-MY" dirty="0"/>
              <a:t> Terbuka di </a:t>
            </a:r>
            <a:r>
              <a:rPr lang="en-MY" dirty="0" err="1"/>
              <a:t>Universiti</a:t>
            </a:r>
            <a:r>
              <a:rPr lang="en-MY" dirty="0"/>
              <a:t> Malaya</a:t>
            </a:r>
          </a:p>
        </p:txBody>
      </p:sp>
      <p:pic>
        <p:nvPicPr>
          <p:cNvPr id="35" name="Picture 34" descr="A screenshot of a cell phone&#10;&#10;Description automatically generated">
            <a:extLst>
              <a:ext uri="{FF2B5EF4-FFF2-40B4-BE49-F238E27FC236}">
                <a16:creationId xmlns:a16="http://schemas.microsoft.com/office/drawing/2014/main" id="{035A781B-A825-7E96-C773-749ADF9F76A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0108"/>
          <a:stretch/>
        </p:blipFill>
        <p:spPr>
          <a:xfrm>
            <a:off x="1136179" y="4293096"/>
            <a:ext cx="2797989" cy="103706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743"/>
          <a:stretch/>
        </p:blipFill>
        <p:spPr>
          <a:xfrm>
            <a:off x="4594486" y="1556792"/>
            <a:ext cx="7344816" cy="4536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9714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FDE5094-AB80-4D5E-A439-9E1CF8354BDA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623392" y="1886886"/>
            <a:ext cx="6552728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MY" sz="2000" dirty="0">
                <a:solidFill>
                  <a:schemeClr val="accent1"/>
                </a:solidFill>
              </a:rPr>
              <a:t> </a:t>
            </a:r>
            <a:r>
              <a:rPr lang="en-MY" sz="2000" dirty="0" err="1">
                <a:solidFill>
                  <a:schemeClr val="accent1"/>
                </a:solidFill>
              </a:rPr>
              <a:t>Pustakawan</a:t>
            </a:r>
            <a:r>
              <a:rPr lang="en-MY" sz="2000" dirty="0">
                <a:solidFill>
                  <a:schemeClr val="accent1"/>
                </a:solidFill>
              </a:rPr>
              <a:t> </a:t>
            </a:r>
            <a:r>
              <a:rPr lang="en-MY" sz="2000" dirty="0" err="1">
                <a:solidFill>
                  <a:schemeClr val="accent1"/>
                </a:solidFill>
              </a:rPr>
              <a:t>penghubung</a:t>
            </a:r>
            <a:r>
              <a:rPr lang="en-MY" sz="2000" dirty="0">
                <a:solidFill>
                  <a:schemeClr val="accent1"/>
                </a:solidFill>
              </a:rPr>
              <a:t> </a:t>
            </a:r>
            <a:r>
              <a:rPr lang="en-MY" sz="2000" dirty="0" err="1">
                <a:solidFill>
                  <a:schemeClr val="accent1"/>
                </a:solidFill>
              </a:rPr>
              <a:t>dan</a:t>
            </a:r>
            <a:r>
              <a:rPr lang="en-MY" sz="2000" dirty="0">
                <a:solidFill>
                  <a:schemeClr val="accent1"/>
                </a:solidFill>
              </a:rPr>
              <a:t> data steward </a:t>
            </a:r>
            <a:r>
              <a:rPr lang="en-MY" sz="2000" dirty="0" err="1">
                <a:solidFill>
                  <a:schemeClr val="accent1"/>
                </a:solidFill>
              </a:rPr>
              <a:t>berperanan</a:t>
            </a:r>
            <a:r>
              <a:rPr lang="en-MY" sz="2000" dirty="0">
                <a:solidFill>
                  <a:schemeClr val="accent1"/>
                </a:solidFill>
              </a:rPr>
              <a:t> </a:t>
            </a:r>
            <a:r>
              <a:rPr lang="en-MY" sz="2000" dirty="0" err="1">
                <a:solidFill>
                  <a:schemeClr val="accent1"/>
                </a:solidFill>
              </a:rPr>
              <a:t>sebagai</a:t>
            </a:r>
            <a:r>
              <a:rPr lang="en-MY" sz="2000" dirty="0">
                <a:solidFill>
                  <a:schemeClr val="accent1"/>
                </a:solidFill>
              </a:rPr>
              <a:t> </a:t>
            </a:r>
            <a:r>
              <a:rPr lang="en-MY" sz="2000" dirty="0" err="1">
                <a:solidFill>
                  <a:schemeClr val="accent1"/>
                </a:solidFill>
              </a:rPr>
              <a:t>rakan</a:t>
            </a:r>
            <a:r>
              <a:rPr lang="en-MY" sz="2000" dirty="0">
                <a:solidFill>
                  <a:schemeClr val="accent1"/>
                </a:solidFill>
              </a:rPr>
              <a:t> </a:t>
            </a:r>
            <a:r>
              <a:rPr lang="en-MY" sz="2000" dirty="0" err="1">
                <a:solidFill>
                  <a:schemeClr val="accent1"/>
                </a:solidFill>
              </a:rPr>
              <a:t>strategik</a:t>
            </a:r>
            <a:r>
              <a:rPr lang="en-MY" sz="2000" dirty="0">
                <a:solidFill>
                  <a:schemeClr val="accent1"/>
                </a:solidFill>
              </a:rPr>
              <a:t> </a:t>
            </a:r>
            <a:r>
              <a:rPr lang="en-MY" sz="2000" dirty="0" err="1">
                <a:solidFill>
                  <a:schemeClr val="accent1"/>
                </a:solidFill>
              </a:rPr>
              <a:t>kepada</a:t>
            </a:r>
            <a:r>
              <a:rPr lang="en-MY" sz="2000" dirty="0">
                <a:solidFill>
                  <a:schemeClr val="accent1"/>
                </a:solidFill>
              </a:rPr>
              <a:t> </a:t>
            </a:r>
            <a:r>
              <a:rPr lang="en-MY" sz="2000" dirty="0" err="1">
                <a:solidFill>
                  <a:schemeClr val="accent1"/>
                </a:solidFill>
              </a:rPr>
              <a:t>penyelidik</a:t>
            </a:r>
            <a:r>
              <a:rPr lang="en-MY" sz="2000" dirty="0">
                <a:solidFill>
                  <a:schemeClr val="accent1"/>
                </a:solidFill>
              </a:rPr>
              <a:t> </a:t>
            </a:r>
            <a:r>
              <a:rPr lang="en-MY" sz="2000" dirty="0" err="1">
                <a:solidFill>
                  <a:schemeClr val="accent1"/>
                </a:solidFill>
              </a:rPr>
              <a:t>dalam</a:t>
            </a:r>
            <a:r>
              <a:rPr lang="en-MY" sz="2000" dirty="0">
                <a:solidFill>
                  <a:schemeClr val="accent1"/>
                </a:solidFill>
              </a:rPr>
              <a:t> </a:t>
            </a:r>
            <a:r>
              <a:rPr lang="en-MY" sz="2000" dirty="0" err="1">
                <a:solidFill>
                  <a:schemeClr val="accent1"/>
                </a:solidFill>
              </a:rPr>
              <a:t>pengurusan</a:t>
            </a:r>
            <a:r>
              <a:rPr lang="en-MY" sz="2000" dirty="0">
                <a:solidFill>
                  <a:schemeClr val="accent1"/>
                </a:solidFill>
              </a:rPr>
              <a:t> data </a:t>
            </a:r>
            <a:r>
              <a:rPr lang="en-MY" sz="2000" dirty="0" err="1">
                <a:solidFill>
                  <a:schemeClr val="accent1"/>
                </a:solidFill>
              </a:rPr>
              <a:t>penyelidikan</a:t>
            </a:r>
            <a:r>
              <a:rPr lang="en-MY" sz="2000" dirty="0">
                <a:solidFill>
                  <a:schemeClr val="accent1"/>
                </a:solidFill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endParaRPr lang="en-MY" sz="2000" dirty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sz="2000" dirty="0">
                <a:solidFill>
                  <a:schemeClr val="accent1"/>
                </a:solidFill>
              </a:rPr>
              <a:t>Kami </a:t>
            </a:r>
            <a:r>
              <a:rPr lang="en-MY" sz="2000" dirty="0" err="1">
                <a:solidFill>
                  <a:schemeClr val="accent1"/>
                </a:solidFill>
              </a:rPr>
              <a:t>menyediakan</a:t>
            </a:r>
            <a:r>
              <a:rPr lang="en-MY" sz="2000" dirty="0">
                <a:solidFill>
                  <a:schemeClr val="accent1"/>
                </a:solidFill>
              </a:rPr>
              <a:t> </a:t>
            </a:r>
            <a:r>
              <a:rPr lang="en-MY" sz="2000" dirty="0" err="1">
                <a:solidFill>
                  <a:schemeClr val="accent1"/>
                </a:solidFill>
              </a:rPr>
              <a:t>sokongan</a:t>
            </a:r>
            <a:r>
              <a:rPr lang="en-MY" sz="2000" dirty="0">
                <a:solidFill>
                  <a:schemeClr val="accent1"/>
                </a:solidFill>
              </a:rPr>
              <a:t> </a:t>
            </a:r>
            <a:r>
              <a:rPr lang="en-MY" sz="2000" dirty="0" err="1">
                <a:solidFill>
                  <a:schemeClr val="accent1"/>
                </a:solidFill>
              </a:rPr>
              <a:t>dalam</a:t>
            </a:r>
            <a:r>
              <a:rPr lang="en-MY" sz="2000" dirty="0">
                <a:solidFill>
                  <a:schemeClr val="accent1"/>
                </a:solidFill>
              </a:rPr>
              <a:t> </a:t>
            </a:r>
            <a:r>
              <a:rPr lang="en-MY" sz="2000" dirty="0" err="1">
                <a:solidFill>
                  <a:schemeClr val="accent1"/>
                </a:solidFill>
              </a:rPr>
              <a:t>aspek</a:t>
            </a:r>
            <a:r>
              <a:rPr lang="en-MY" sz="2000" dirty="0">
                <a:solidFill>
                  <a:schemeClr val="accent1"/>
                </a:solidFill>
              </a:rPr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MY" sz="2000" dirty="0" err="1">
                <a:solidFill>
                  <a:schemeClr val="accent1"/>
                </a:solidFill>
              </a:rPr>
              <a:t>Perancangan</a:t>
            </a:r>
            <a:r>
              <a:rPr lang="en-MY" sz="2000" dirty="0">
                <a:solidFill>
                  <a:schemeClr val="accent1"/>
                </a:solidFill>
              </a:rPr>
              <a:t> </a:t>
            </a:r>
            <a:r>
              <a:rPr lang="en-MY" sz="2000" dirty="0" err="1">
                <a:solidFill>
                  <a:schemeClr val="accent1"/>
                </a:solidFill>
              </a:rPr>
              <a:t>dan</a:t>
            </a:r>
            <a:r>
              <a:rPr lang="en-MY" sz="2000" dirty="0">
                <a:solidFill>
                  <a:schemeClr val="accent1"/>
                </a:solidFill>
              </a:rPr>
              <a:t> </a:t>
            </a:r>
            <a:r>
              <a:rPr lang="en-MY" sz="2000" dirty="0" err="1">
                <a:solidFill>
                  <a:schemeClr val="accent1"/>
                </a:solidFill>
              </a:rPr>
              <a:t>pengurusan</a:t>
            </a:r>
            <a:r>
              <a:rPr lang="en-MY" sz="2000" dirty="0">
                <a:solidFill>
                  <a:schemeClr val="accent1"/>
                </a:solidFill>
              </a:rPr>
              <a:t> data </a:t>
            </a:r>
            <a:r>
              <a:rPr lang="en-MY" sz="2000" dirty="0" err="1">
                <a:solidFill>
                  <a:schemeClr val="accent1"/>
                </a:solidFill>
              </a:rPr>
              <a:t>penyelidikan</a:t>
            </a:r>
            <a:r>
              <a:rPr lang="en-MY" sz="2000" dirty="0">
                <a:solidFill>
                  <a:schemeClr val="accent1"/>
                </a:solidFill>
              </a:rPr>
              <a:t> (Research Data Management – RDM)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MY" sz="2000" dirty="0" err="1">
                <a:solidFill>
                  <a:schemeClr val="accent1"/>
                </a:solidFill>
              </a:rPr>
              <a:t>Khidmat</a:t>
            </a:r>
            <a:r>
              <a:rPr lang="en-MY" sz="2000" dirty="0">
                <a:solidFill>
                  <a:schemeClr val="accent1"/>
                </a:solidFill>
              </a:rPr>
              <a:t> </a:t>
            </a:r>
            <a:r>
              <a:rPr lang="en-MY" sz="2000" dirty="0" err="1">
                <a:solidFill>
                  <a:schemeClr val="accent1"/>
                </a:solidFill>
              </a:rPr>
              <a:t>nasihat</a:t>
            </a:r>
            <a:r>
              <a:rPr lang="en-MY" sz="2000" dirty="0">
                <a:solidFill>
                  <a:schemeClr val="accent1"/>
                </a:solidFill>
              </a:rPr>
              <a:t> </a:t>
            </a:r>
            <a:r>
              <a:rPr lang="en-MY" sz="2000" dirty="0" err="1">
                <a:solidFill>
                  <a:schemeClr val="accent1"/>
                </a:solidFill>
              </a:rPr>
              <a:t>berkaitan</a:t>
            </a:r>
            <a:r>
              <a:rPr lang="en-MY" sz="2000" dirty="0">
                <a:solidFill>
                  <a:schemeClr val="accent1"/>
                </a:solidFill>
              </a:rPr>
              <a:t> </a:t>
            </a:r>
            <a:r>
              <a:rPr lang="en-MY" sz="2000" dirty="0" err="1">
                <a:solidFill>
                  <a:schemeClr val="accent1"/>
                </a:solidFill>
              </a:rPr>
              <a:t>pengurusan</a:t>
            </a:r>
            <a:r>
              <a:rPr lang="en-MY" sz="2000" dirty="0">
                <a:solidFill>
                  <a:schemeClr val="accent1"/>
                </a:solidFill>
              </a:rPr>
              <a:t> </a:t>
            </a:r>
            <a:r>
              <a:rPr lang="en-MY" sz="2000" dirty="0" err="1">
                <a:solidFill>
                  <a:schemeClr val="accent1"/>
                </a:solidFill>
              </a:rPr>
              <a:t>struktur</a:t>
            </a:r>
            <a:r>
              <a:rPr lang="en-MY" sz="2000" dirty="0">
                <a:solidFill>
                  <a:schemeClr val="accent1"/>
                </a:solidFill>
              </a:rPr>
              <a:t> data, </a:t>
            </a:r>
            <a:r>
              <a:rPr lang="en-MY" sz="2000" dirty="0" err="1">
                <a:solidFill>
                  <a:schemeClr val="accent1"/>
                </a:solidFill>
              </a:rPr>
              <a:t>dokumentasi</a:t>
            </a:r>
            <a:r>
              <a:rPr lang="en-MY" sz="2000" dirty="0">
                <a:solidFill>
                  <a:schemeClr val="accent1"/>
                </a:solidFill>
              </a:rPr>
              <a:t> </a:t>
            </a:r>
            <a:r>
              <a:rPr lang="en-MY" sz="2000" dirty="0" err="1">
                <a:solidFill>
                  <a:schemeClr val="accent1"/>
                </a:solidFill>
              </a:rPr>
              <a:t>penyelidikan</a:t>
            </a:r>
            <a:r>
              <a:rPr lang="en-MY" sz="2000" dirty="0">
                <a:solidFill>
                  <a:schemeClr val="accent1"/>
                </a:solidFill>
              </a:rPr>
              <a:t> </a:t>
            </a:r>
            <a:r>
              <a:rPr lang="en-MY" sz="2000" dirty="0" err="1">
                <a:solidFill>
                  <a:schemeClr val="accent1"/>
                </a:solidFill>
              </a:rPr>
              <a:t>dan</a:t>
            </a:r>
            <a:r>
              <a:rPr lang="en-MY" sz="2000" dirty="0">
                <a:solidFill>
                  <a:schemeClr val="accent1"/>
                </a:solidFill>
              </a:rPr>
              <a:t> </a:t>
            </a:r>
            <a:r>
              <a:rPr lang="en-MY" sz="2000" dirty="0" err="1">
                <a:solidFill>
                  <a:schemeClr val="accent1"/>
                </a:solidFill>
              </a:rPr>
              <a:t>pemeliharaan</a:t>
            </a:r>
            <a:r>
              <a:rPr lang="en-MY" sz="2000" dirty="0">
                <a:solidFill>
                  <a:schemeClr val="accent1"/>
                </a:solidFill>
              </a:rPr>
              <a:t> data </a:t>
            </a:r>
            <a:r>
              <a:rPr lang="en-MY" sz="2000" dirty="0" err="1">
                <a:solidFill>
                  <a:schemeClr val="accent1"/>
                </a:solidFill>
              </a:rPr>
              <a:t>jangka</a:t>
            </a:r>
            <a:r>
              <a:rPr lang="en-MY" sz="2000" dirty="0">
                <a:solidFill>
                  <a:schemeClr val="accent1"/>
                </a:solidFill>
              </a:rPr>
              <a:t> </a:t>
            </a:r>
            <a:r>
              <a:rPr lang="en-MY" sz="2000" dirty="0" err="1">
                <a:solidFill>
                  <a:schemeClr val="accent1"/>
                </a:solidFill>
              </a:rPr>
              <a:t>panjang</a:t>
            </a:r>
            <a:br>
              <a:rPr lang="en-MY" sz="2000" dirty="0">
                <a:solidFill>
                  <a:schemeClr val="accent1"/>
                </a:solidFill>
              </a:rPr>
            </a:br>
            <a:endParaRPr lang="en-MY" sz="2000" dirty="0">
              <a:solidFill>
                <a:schemeClr val="accent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MY" sz="2000" dirty="0">
                <a:solidFill>
                  <a:schemeClr val="accent1"/>
                </a:solidFill>
              </a:rPr>
              <a:t> </a:t>
            </a:r>
            <a:r>
              <a:rPr lang="en-MY" sz="2000" dirty="0" err="1">
                <a:solidFill>
                  <a:schemeClr val="accent1"/>
                </a:solidFill>
              </a:rPr>
              <a:t>Selain</a:t>
            </a:r>
            <a:r>
              <a:rPr lang="en-MY" sz="2000" dirty="0">
                <a:solidFill>
                  <a:schemeClr val="accent1"/>
                </a:solidFill>
              </a:rPr>
              <a:t> </a:t>
            </a:r>
            <a:r>
              <a:rPr lang="en-MY" sz="2000" dirty="0" err="1">
                <a:solidFill>
                  <a:schemeClr val="accent1"/>
                </a:solidFill>
              </a:rPr>
              <a:t>itu</a:t>
            </a:r>
            <a:r>
              <a:rPr lang="en-MY" sz="2000" dirty="0">
                <a:solidFill>
                  <a:schemeClr val="accent1"/>
                </a:solidFill>
              </a:rPr>
              <a:t>, kami </a:t>
            </a:r>
            <a:r>
              <a:rPr lang="en-MY" sz="2000" dirty="0" err="1">
                <a:solidFill>
                  <a:schemeClr val="accent1"/>
                </a:solidFill>
              </a:rPr>
              <a:t>juga</a:t>
            </a:r>
            <a:r>
              <a:rPr lang="en-MY" sz="2000" dirty="0">
                <a:solidFill>
                  <a:schemeClr val="accent1"/>
                </a:solidFill>
              </a:rPr>
              <a:t> </a:t>
            </a:r>
            <a:r>
              <a:rPr lang="en-MY" sz="2000" dirty="0" err="1">
                <a:solidFill>
                  <a:schemeClr val="accent1"/>
                </a:solidFill>
              </a:rPr>
              <a:t>bertindak</a:t>
            </a:r>
            <a:r>
              <a:rPr lang="en-MY" sz="2000" dirty="0">
                <a:solidFill>
                  <a:schemeClr val="accent1"/>
                </a:solidFill>
              </a:rPr>
              <a:t> </a:t>
            </a:r>
            <a:r>
              <a:rPr lang="en-MY" sz="2000" dirty="0" err="1">
                <a:solidFill>
                  <a:schemeClr val="accent1"/>
                </a:solidFill>
              </a:rPr>
              <a:t>sebagai</a:t>
            </a:r>
            <a:r>
              <a:rPr lang="en-MY" sz="2000" dirty="0">
                <a:solidFill>
                  <a:schemeClr val="accent1"/>
                </a:solidFill>
              </a:rPr>
              <a:t> </a:t>
            </a:r>
            <a:r>
              <a:rPr lang="en-MY" sz="2000" dirty="0" err="1">
                <a:solidFill>
                  <a:schemeClr val="accent1"/>
                </a:solidFill>
              </a:rPr>
              <a:t>pemudah</a:t>
            </a:r>
            <a:r>
              <a:rPr lang="en-MY" sz="2000" dirty="0">
                <a:solidFill>
                  <a:schemeClr val="accent1"/>
                </a:solidFill>
              </a:rPr>
              <a:t> </a:t>
            </a:r>
            <a:r>
              <a:rPr lang="en-MY" sz="2000" dirty="0" err="1">
                <a:solidFill>
                  <a:schemeClr val="accent1"/>
                </a:solidFill>
              </a:rPr>
              <a:t>cara</a:t>
            </a:r>
            <a:r>
              <a:rPr lang="en-MY" sz="2000" dirty="0">
                <a:solidFill>
                  <a:schemeClr val="accent1"/>
                </a:solidFill>
              </a:rPr>
              <a:t> </a:t>
            </a:r>
            <a:r>
              <a:rPr lang="en-MY" sz="2000" dirty="0" err="1">
                <a:solidFill>
                  <a:schemeClr val="accent1"/>
                </a:solidFill>
              </a:rPr>
              <a:t>dalam</a:t>
            </a:r>
            <a:r>
              <a:rPr lang="en-MY" sz="2000" dirty="0">
                <a:solidFill>
                  <a:schemeClr val="accent1"/>
                </a:solidFill>
              </a:rPr>
              <a:t> </a:t>
            </a:r>
            <a:r>
              <a:rPr lang="en-MY" sz="2000" dirty="0" err="1">
                <a:solidFill>
                  <a:schemeClr val="accent1"/>
                </a:solidFill>
              </a:rPr>
              <a:t>membantu</a:t>
            </a:r>
            <a:r>
              <a:rPr lang="en-MY" sz="2000" dirty="0">
                <a:solidFill>
                  <a:schemeClr val="accent1"/>
                </a:solidFill>
              </a:rPr>
              <a:t> </a:t>
            </a:r>
            <a:r>
              <a:rPr lang="en-MY" sz="2000" dirty="0" err="1">
                <a:solidFill>
                  <a:schemeClr val="accent1"/>
                </a:solidFill>
              </a:rPr>
              <a:t>staf</a:t>
            </a:r>
            <a:r>
              <a:rPr lang="en-MY" sz="2000" dirty="0">
                <a:solidFill>
                  <a:schemeClr val="accent1"/>
                </a:solidFill>
              </a:rPr>
              <a:t> </a:t>
            </a:r>
            <a:r>
              <a:rPr lang="en-MY" sz="2000" dirty="0" err="1">
                <a:solidFill>
                  <a:schemeClr val="accent1"/>
                </a:solidFill>
              </a:rPr>
              <a:t>akademik</a:t>
            </a:r>
            <a:r>
              <a:rPr lang="en-MY" sz="2000" dirty="0">
                <a:solidFill>
                  <a:schemeClr val="accent1"/>
                </a:solidFill>
              </a:rPr>
              <a:t> </a:t>
            </a:r>
            <a:r>
              <a:rPr lang="en-MY" sz="2000" dirty="0" err="1">
                <a:solidFill>
                  <a:schemeClr val="accent1"/>
                </a:solidFill>
              </a:rPr>
              <a:t>mengintegrasikan</a:t>
            </a:r>
            <a:r>
              <a:rPr lang="en-MY" sz="2000" dirty="0">
                <a:solidFill>
                  <a:schemeClr val="accent1"/>
                </a:solidFill>
              </a:rPr>
              <a:t> </a:t>
            </a:r>
            <a:r>
              <a:rPr lang="en-MY" sz="2000" dirty="0" err="1">
                <a:solidFill>
                  <a:schemeClr val="accent1"/>
                </a:solidFill>
              </a:rPr>
              <a:t>amalan</a:t>
            </a:r>
            <a:r>
              <a:rPr lang="en-MY" sz="2000" dirty="0">
                <a:solidFill>
                  <a:schemeClr val="accent1"/>
                </a:solidFill>
              </a:rPr>
              <a:t> </a:t>
            </a:r>
            <a:r>
              <a:rPr lang="en-MY" sz="2000" dirty="0" err="1">
                <a:solidFill>
                  <a:schemeClr val="accent1"/>
                </a:solidFill>
              </a:rPr>
              <a:t>Sains</a:t>
            </a:r>
            <a:r>
              <a:rPr lang="en-MY" sz="2000" dirty="0">
                <a:solidFill>
                  <a:schemeClr val="accent1"/>
                </a:solidFill>
              </a:rPr>
              <a:t> Terbuka </a:t>
            </a:r>
            <a:r>
              <a:rPr lang="en-MY" sz="2000" dirty="0" err="1">
                <a:solidFill>
                  <a:schemeClr val="accent1"/>
                </a:solidFill>
              </a:rPr>
              <a:t>dalam</a:t>
            </a:r>
            <a:r>
              <a:rPr lang="en-MY" sz="2000" dirty="0">
                <a:solidFill>
                  <a:schemeClr val="accent1"/>
                </a:solidFill>
              </a:rPr>
              <a:t> </a:t>
            </a:r>
            <a:r>
              <a:rPr lang="en-MY" sz="2000" dirty="0" err="1">
                <a:solidFill>
                  <a:schemeClr val="accent1"/>
                </a:solidFill>
              </a:rPr>
              <a:t>penyelidikan</a:t>
            </a:r>
            <a:r>
              <a:rPr lang="en-MY" sz="2000" dirty="0">
                <a:solidFill>
                  <a:schemeClr val="accent1"/>
                </a:solidFill>
              </a:rPr>
              <a:t> </a:t>
            </a:r>
            <a:r>
              <a:rPr lang="en-MY" sz="2000" dirty="0" err="1">
                <a:solidFill>
                  <a:schemeClr val="accent1"/>
                </a:solidFill>
              </a:rPr>
              <a:t>mereka</a:t>
            </a:r>
            <a:r>
              <a:rPr lang="en-MY" sz="2000" dirty="0">
                <a:solidFill>
                  <a:schemeClr val="accent1"/>
                </a:solidFill>
              </a:rPr>
              <a:t>.</a:t>
            </a:r>
          </a:p>
          <a:p>
            <a:endParaRPr lang="en-MY" dirty="0">
              <a:solidFill>
                <a:schemeClr val="accent1"/>
              </a:solidFill>
            </a:endParaRPr>
          </a:p>
          <a:p>
            <a:endParaRPr lang="en-MY" dirty="0">
              <a:solidFill>
                <a:schemeClr val="accent1"/>
              </a:solidFill>
            </a:endParaRPr>
          </a:p>
        </p:txBody>
      </p:sp>
      <p:sp>
        <p:nvSpPr>
          <p:cNvPr id="34" name="Title 1"/>
          <p:cNvSpPr>
            <a:spLocks noGrp="1"/>
          </p:cNvSpPr>
          <p:nvPr>
            <p:ph type="title"/>
          </p:nvPr>
        </p:nvSpPr>
        <p:spPr>
          <a:xfrm>
            <a:off x="767408" y="548680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MY" dirty="0" err="1"/>
              <a:t>Peranan</a:t>
            </a:r>
            <a:r>
              <a:rPr lang="en-MY" dirty="0"/>
              <a:t> Data Steward </a:t>
            </a:r>
            <a:r>
              <a:rPr lang="en-MY" dirty="0" err="1"/>
              <a:t>dan</a:t>
            </a:r>
            <a:r>
              <a:rPr lang="en-MY" dirty="0"/>
              <a:t> </a:t>
            </a:r>
            <a:r>
              <a:rPr lang="en-MY" dirty="0" err="1"/>
              <a:t>Pustakawan</a:t>
            </a:r>
            <a:r>
              <a:rPr lang="en-MY" dirty="0"/>
              <a:t> </a:t>
            </a:r>
            <a:r>
              <a:rPr lang="en-MY" dirty="0" err="1"/>
              <a:t>Penghubung</a:t>
            </a:r>
            <a:endParaRPr lang="en-MY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6120" y="2744307"/>
            <a:ext cx="4447033" cy="324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7114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FDE5094-AB80-4D5E-A439-9E1CF8354BDA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34" name="Title 1"/>
          <p:cNvSpPr>
            <a:spLocks noGrp="1"/>
          </p:cNvSpPr>
          <p:nvPr>
            <p:ph type="title"/>
          </p:nvPr>
        </p:nvSpPr>
        <p:spPr>
          <a:xfrm>
            <a:off x="767408" y="444693"/>
            <a:ext cx="10515600" cy="1325563"/>
          </a:xfrm>
        </p:spPr>
        <p:txBody>
          <a:bodyPr>
            <a:normAutofit/>
          </a:bodyPr>
          <a:lstStyle/>
          <a:p>
            <a:r>
              <a:rPr lang="en-MY" dirty="0" err="1"/>
              <a:t>Sokongan</a:t>
            </a:r>
            <a:r>
              <a:rPr lang="en-MY" dirty="0"/>
              <a:t> yang </a:t>
            </a:r>
            <a:r>
              <a:rPr lang="en-MY" dirty="0" err="1"/>
              <a:t>Ditawarkan</a:t>
            </a:r>
            <a:endParaRPr lang="en-MY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43" t="5997" r="35869" b="25894"/>
          <a:stretch/>
        </p:blipFill>
        <p:spPr>
          <a:xfrm>
            <a:off x="4809542" y="1456468"/>
            <a:ext cx="2448272" cy="361057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281" t="4830" r="2213" b="25894"/>
          <a:stretch/>
        </p:blipFill>
        <p:spPr>
          <a:xfrm>
            <a:off x="8282281" y="1408872"/>
            <a:ext cx="2664296" cy="367240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4" t="6287" r="67402" b="25797"/>
          <a:stretch/>
        </p:blipFill>
        <p:spPr>
          <a:xfrm>
            <a:off x="1222440" y="1480879"/>
            <a:ext cx="2520280" cy="360040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767408" y="5050693"/>
            <a:ext cx="3312368" cy="1640458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n-MY" sz="1200" dirty="0">
                <a:solidFill>
                  <a:schemeClr val="accent1"/>
                </a:solidFill>
              </a:rPr>
              <a:t>Kami </a:t>
            </a:r>
            <a:r>
              <a:rPr lang="en-MY" sz="1200" dirty="0" err="1">
                <a:solidFill>
                  <a:schemeClr val="accent1"/>
                </a:solidFill>
              </a:rPr>
              <a:t>menyediakan</a:t>
            </a:r>
            <a:r>
              <a:rPr lang="en-MY" sz="1200" dirty="0">
                <a:solidFill>
                  <a:schemeClr val="accent1"/>
                </a:solidFill>
              </a:rPr>
              <a:t> </a:t>
            </a:r>
            <a:r>
              <a:rPr lang="en-MY" sz="1200" dirty="0" err="1">
                <a:solidFill>
                  <a:schemeClr val="accent1"/>
                </a:solidFill>
              </a:rPr>
              <a:t>perkhidmatan</a:t>
            </a:r>
            <a:r>
              <a:rPr lang="en-MY" sz="1200" dirty="0">
                <a:solidFill>
                  <a:schemeClr val="accent1"/>
                </a:solidFill>
              </a:rPr>
              <a:t> </a:t>
            </a:r>
            <a:r>
              <a:rPr lang="en-MY" sz="1200" dirty="0" err="1">
                <a:solidFill>
                  <a:schemeClr val="accent1"/>
                </a:solidFill>
              </a:rPr>
              <a:t>konsultasi</a:t>
            </a:r>
            <a:r>
              <a:rPr lang="en-MY" sz="1200" dirty="0">
                <a:solidFill>
                  <a:schemeClr val="accent1"/>
                </a:solidFill>
              </a:rPr>
              <a:t> </a:t>
            </a:r>
            <a:r>
              <a:rPr lang="en-MY" sz="1200" dirty="0" err="1">
                <a:solidFill>
                  <a:schemeClr val="accent1"/>
                </a:solidFill>
              </a:rPr>
              <a:t>berkaitan</a:t>
            </a:r>
            <a:r>
              <a:rPr lang="en-MY" sz="1200" dirty="0">
                <a:solidFill>
                  <a:schemeClr val="accent1"/>
                </a:solidFill>
              </a:rPr>
              <a:t>: </a:t>
            </a:r>
            <a:endParaRPr lang="en-US" sz="1200" dirty="0">
              <a:solidFill>
                <a:schemeClr val="accent1"/>
              </a:solidFill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MY" sz="1200" b="1" dirty="0">
                <a:solidFill>
                  <a:schemeClr val="accent1"/>
                </a:solidFill>
              </a:rPr>
              <a:t>Research Data Management (RDM)</a:t>
            </a:r>
            <a:r>
              <a:rPr lang="en-MY" sz="1200" dirty="0">
                <a:solidFill>
                  <a:schemeClr val="accent1"/>
                </a:solidFill>
              </a:rPr>
              <a:t> </a:t>
            </a:r>
            <a:r>
              <a:rPr lang="en-MY" sz="1200" dirty="0" err="1">
                <a:solidFill>
                  <a:schemeClr val="accent1"/>
                </a:solidFill>
              </a:rPr>
              <a:t>sepanjang</a:t>
            </a:r>
            <a:r>
              <a:rPr lang="en-MY" sz="1200" dirty="0">
                <a:solidFill>
                  <a:schemeClr val="accent1"/>
                </a:solidFill>
              </a:rPr>
              <a:t> </a:t>
            </a:r>
            <a:r>
              <a:rPr lang="en-MY" sz="1200" dirty="0" err="1">
                <a:solidFill>
                  <a:schemeClr val="accent1"/>
                </a:solidFill>
              </a:rPr>
              <a:t>kitaran</a:t>
            </a:r>
            <a:r>
              <a:rPr lang="en-MY" sz="1200" dirty="0">
                <a:solidFill>
                  <a:schemeClr val="accent1"/>
                </a:solidFill>
              </a:rPr>
              <a:t> </a:t>
            </a:r>
            <a:r>
              <a:rPr lang="en-MY" sz="1200" dirty="0" err="1">
                <a:solidFill>
                  <a:schemeClr val="accent1"/>
                </a:solidFill>
              </a:rPr>
              <a:t>penyelidikan</a:t>
            </a:r>
            <a:r>
              <a:rPr lang="en-MY" sz="1200" dirty="0">
                <a:solidFill>
                  <a:schemeClr val="accent1"/>
                </a:solidFill>
              </a:rPr>
              <a:t>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MY" sz="1200" dirty="0" err="1">
                <a:solidFill>
                  <a:schemeClr val="accent1"/>
                </a:solidFill>
              </a:rPr>
              <a:t>Penyediaan</a:t>
            </a:r>
            <a:r>
              <a:rPr lang="en-MY" sz="1200" dirty="0">
                <a:solidFill>
                  <a:schemeClr val="accent1"/>
                </a:solidFill>
              </a:rPr>
              <a:t> </a:t>
            </a:r>
            <a:r>
              <a:rPr lang="en-MY" sz="1200" b="1" dirty="0">
                <a:solidFill>
                  <a:schemeClr val="accent1"/>
                </a:solidFill>
              </a:rPr>
              <a:t>Data Management Plan (DMP)</a:t>
            </a:r>
            <a:endParaRPr lang="en-MY" sz="1200" dirty="0">
              <a:solidFill>
                <a:schemeClr val="accent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4369024" y="5050693"/>
            <a:ext cx="3312368" cy="1640458"/>
          </a:xfrm>
          <a:prstGeom prst="roundRect">
            <a:avLst/>
          </a:prstGeom>
          <a:noFill/>
          <a:ln>
            <a:solidFill>
              <a:srgbClr val="07C5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MY" sz="1200" dirty="0" err="1">
                <a:solidFill>
                  <a:schemeClr val="accent1"/>
                </a:solidFill>
              </a:rPr>
              <a:t>Selain</a:t>
            </a:r>
            <a:r>
              <a:rPr lang="en-MY" sz="1200" dirty="0">
                <a:solidFill>
                  <a:schemeClr val="accent1"/>
                </a:solidFill>
              </a:rPr>
              <a:t> </a:t>
            </a:r>
            <a:r>
              <a:rPr lang="en-MY" sz="1200" dirty="0" err="1">
                <a:solidFill>
                  <a:schemeClr val="accent1"/>
                </a:solidFill>
              </a:rPr>
              <a:t>itu</a:t>
            </a:r>
            <a:r>
              <a:rPr lang="en-MY" sz="1200" dirty="0">
                <a:solidFill>
                  <a:schemeClr val="accent1"/>
                </a:solidFill>
              </a:rPr>
              <a:t>, kami </a:t>
            </a:r>
            <a:r>
              <a:rPr lang="en-MY" sz="1200" dirty="0" err="1">
                <a:solidFill>
                  <a:schemeClr val="accent1"/>
                </a:solidFill>
              </a:rPr>
              <a:t>membantu</a:t>
            </a:r>
            <a:r>
              <a:rPr lang="en-MY" sz="1200" dirty="0">
                <a:solidFill>
                  <a:schemeClr val="accent1"/>
                </a:solidFill>
              </a:rPr>
              <a:t> </a:t>
            </a:r>
            <a:r>
              <a:rPr lang="en-MY" sz="1200" dirty="0" err="1">
                <a:solidFill>
                  <a:schemeClr val="accent1"/>
                </a:solidFill>
              </a:rPr>
              <a:t>dalam</a:t>
            </a:r>
            <a:r>
              <a:rPr lang="en-MY" sz="1200" dirty="0">
                <a:solidFill>
                  <a:schemeClr val="accent1"/>
                </a:solidFill>
              </a:rPr>
              <a:t> </a:t>
            </a:r>
            <a:r>
              <a:rPr lang="en-MY" sz="1200" dirty="0" err="1">
                <a:solidFill>
                  <a:schemeClr val="accent1"/>
                </a:solidFill>
              </a:rPr>
              <a:t>khidmat</a:t>
            </a:r>
            <a:r>
              <a:rPr lang="en-MY" sz="1200" dirty="0">
                <a:solidFill>
                  <a:schemeClr val="accent1"/>
                </a:solidFill>
              </a:rPr>
              <a:t> </a:t>
            </a:r>
            <a:r>
              <a:rPr lang="en-MY" sz="1200" dirty="0" err="1">
                <a:solidFill>
                  <a:schemeClr val="accent1"/>
                </a:solidFill>
              </a:rPr>
              <a:t>nasihat</a:t>
            </a:r>
            <a:r>
              <a:rPr lang="en-MY" sz="1200" dirty="0">
                <a:solidFill>
                  <a:schemeClr val="accent1"/>
                </a:solidFill>
              </a:rPr>
              <a:t> </a:t>
            </a:r>
            <a:r>
              <a:rPr lang="en-MY" sz="1200" dirty="0" err="1">
                <a:solidFill>
                  <a:schemeClr val="accent1"/>
                </a:solidFill>
              </a:rPr>
              <a:t>untuk</a:t>
            </a:r>
            <a:r>
              <a:rPr lang="en-MY" sz="1200" dirty="0">
                <a:solidFill>
                  <a:schemeClr val="accent1"/>
                </a:solidFill>
              </a:rPr>
              <a:t>: </a:t>
            </a:r>
            <a:endParaRPr lang="en-US" sz="1200" dirty="0">
              <a:solidFill>
                <a:schemeClr val="accent1"/>
              </a:solidFill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MY" sz="1200" dirty="0" err="1">
                <a:solidFill>
                  <a:schemeClr val="accent1"/>
                </a:solidFill>
              </a:rPr>
              <a:t>Penyusunan</a:t>
            </a:r>
            <a:r>
              <a:rPr lang="en-MY" sz="1200" dirty="0">
                <a:solidFill>
                  <a:schemeClr val="accent1"/>
                </a:solidFill>
              </a:rPr>
              <a:t> </a:t>
            </a:r>
            <a:r>
              <a:rPr lang="en-MY" sz="1200" dirty="0" err="1">
                <a:solidFill>
                  <a:schemeClr val="accent1"/>
                </a:solidFill>
              </a:rPr>
              <a:t>dan</a:t>
            </a:r>
            <a:r>
              <a:rPr lang="en-MY" sz="1200" dirty="0">
                <a:solidFill>
                  <a:schemeClr val="accent1"/>
                </a:solidFill>
              </a:rPr>
              <a:t> </a:t>
            </a:r>
            <a:r>
              <a:rPr lang="en-MY" sz="1200" dirty="0" err="1">
                <a:solidFill>
                  <a:schemeClr val="accent1"/>
                </a:solidFill>
              </a:rPr>
              <a:t>pengurusan</a:t>
            </a:r>
            <a:r>
              <a:rPr lang="en-MY" sz="1200" dirty="0">
                <a:solidFill>
                  <a:schemeClr val="accent1"/>
                </a:solidFill>
              </a:rPr>
              <a:t> fail data </a:t>
            </a:r>
            <a:r>
              <a:rPr lang="en-MY" sz="1200" dirty="0" err="1">
                <a:solidFill>
                  <a:schemeClr val="accent1"/>
                </a:solidFill>
              </a:rPr>
              <a:t>penyelidikan</a:t>
            </a:r>
            <a:r>
              <a:rPr lang="en-MY" sz="1200" dirty="0">
                <a:solidFill>
                  <a:schemeClr val="accent1"/>
                </a:solidFill>
              </a:rPr>
              <a:t>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MY" sz="1200" dirty="0">
                <a:solidFill>
                  <a:schemeClr val="accent1"/>
                </a:solidFill>
              </a:rPr>
              <a:t>Pembangunan </a:t>
            </a:r>
            <a:r>
              <a:rPr lang="en-MY" sz="1200" dirty="0" err="1">
                <a:solidFill>
                  <a:schemeClr val="accent1"/>
                </a:solidFill>
              </a:rPr>
              <a:t>struktur</a:t>
            </a:r>
            <a:r>
              <a:rPr lang="en-MY" sz="1200" dirty="0">
                <a:solidFill>
                  <a:schemeClr val="accent1"/>
                </a:solidFill>
              </a:rPr>
              <a:t> folder </a:t>
            </a:r>
            <a:r>
              <a:rPr lang="en-MY" sz="1200" dirty="0" err="1">
                <a:solidFill>
                  <a:schemeClr val="accent1"/>
                </a:solidFill>
              </a:rPr>
              <a:t>dan</a:t>
            </a:r>
            <a:r>
              <a:rPr lang="en-MY" sz="1200" dirty="0">
                <a:solidFill>
                  <a:schemeClr val="accent1"/>
                </a:solidFill>
              </a:rPr>
              <a:t> </a:t>
            </a:r>
            <a:r>
              <a:rPr lang="en-MY" sz="1200" dirty="0" err="1">
                <a:solidFill>
                  <a:schemeClr val="accent1"/>
                </a:solidFill>
              </a:rPr>
              <a:t>penamaan</a:t>
            </a:r>
            <a:r>
              <a:rPr lang="en-MY" sz="1200" dirty="0">
                <a:solidFill>
                  <a:schemeClr val="accent1"/>
                </a:solidFill>
              </a:rPr>
              <a:t> fail yang </a:t>
            </a:r>
            <a:r>
              <a:rPr lang="en-MY" sz="1200" dirty="0" err="1">
                <a:solidFill>
                  <a:schemeClr val="accent1"/>
                </a:solidFill>
              </a:rPr>
              <a:t>sistematik</a:t>
            </a:r>
            <a:endParaRPr lang="en-MY" sz="1200" dirty="0">
              <a:solidFill>
                <a:schemeClr val="accent1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7942374" y="5065986"/>
            <a:ext cx="3410210" cy="1640458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n-MY" sz="1200" dirty="0" err="1">
                <a:solidFill>
                  <a:schemeClr val="accent1"/>
                </a:solidFill>
              </a:rPr>
              <a:t>Menyediakan</a:t>
            </a:r>
            <a:r>
              <a:rPr lang="en-MY" sz="1200" dirty="0">
                <a:solidFill>
                  <a:schemeClr val="accent1"/>
                </a:solidFill>
              </a:rPr>
              <a:t> </a:t>
            </a:r>
            <a:r>
              <a:rPr lang="en-MY" sz="1200" dirty="0" err="1">
                <a:solidFill>
                  <a:schemeClr val="accent1"/>
                </a:solidFill>
              </a:rPr>
              <a:t>latihan</a:t>
            </a:r>
            <a:r>
              <a:rPr lang="en-MY" sz="1200" dirty="0">
                <a:solidFill>
                  <a:schemeClr val="accent1"/>
                </a:solidFill>
              </a:rPr>
              <a:t> </a:t>
            </a:r>
            <a:r>
              <a:rPr lang="en-MY" sz="1200" dirty="0" err="1">
                <a:solidFill>
                  <a:schemeClr val="accent1"/>
                </a:solidFill>
              </a:rPr>
              <a:t>bagi</a:t>
            </a:r>
            <a:r>
              <a:rPr lang="en-MY" sz="1200" dirty="0">
                <a:solidFill>
                  <a:schemeClr val="accent1"/>
                </a:solidFill>
              </a:rPr>
              <a:t> </a:t>
            </a:r>
            <a:r>
              <a:rPr lang="en-MY" sz="1200" dirty="0" err="1">
                <a:solidFill>
                  <a:schemeClr val="accent1"/>
                </a:solidFill>
              </a:rPr>
              <a:t>meningkatkan</a:t>
            </a:r>
            <a:r>
              <a:rPr lang="en-MY" sz="1200" dirty="0">
                <a:solidFill>
                  <a:schemeClr val="accent1"/>
                </a:solidFill>
              </a:rPr>
              <a:t> </a:t>
            </a:r>
            <a:r>
              <a:rPr lang="en-MY" sz="1200" dirty="0" err="1">
                <a:solidFill>
                  <a:schemeClr val="accent1"/>
                </a:solidFill>
              </a:rPr>
              <a:t>kefahaman</a:t>
            </a:r>
            <a:r>
              <a:rPr lang="en-MY" sz="1200" dirty="0">
                <a:solidFill>
                  <a:schemeClr val="accent1"/>
                </a:solidFill>
              </a:rPr>
              <a:t> </a:t>
            </a:r>
            <a:r>
              <a:rPr lang="en-MY" sz="1200" dirty="0" err="1">
                <a:solidFill>
                  <a:schemeClr val="accent1"/>
                </a:solidFill>
              </a:rPr>
              <a:t>staf</a:t>
            </a:r>
            <a:r>
              <a:rPr lang="en-MY" sz="1200" dirty="0">
                <a:solidFill>
                  <a:schemeClr val="accent1"/>
                </a:solidFill>
              </a:rPr>
              <a:t> </a:t>
            </a:r>
            <a:r>
              <a:rPr lang="en-MY" sz="1200" dirty="0" err="1">
                <a:solidFill>
                  <a:schemeClr val="accent1"/>
                </a:solidFill>
              </a:rPr>
              <a:t>akademik</a:t>
            </a:r>
            <a:r>
              <a:rPr lang="en-MY" sz="1200" dirty="0">
                <a:solidFill>
                  <a:schemeClr val="accent1"/>
                </a:solidFill>
              </a:rPr>
              <a:t> </a:t>
            </a:r>
            <a:r>
              <a:rPr lang="en-MY" sz="1200" dirty="0" err="1">
                <a:solidFill>
                  <a:schemeClr val="accent1"/>
                </a:solidFill>
              </a:rPr>
              <a:t>dan</a:t>
            </a:r>
            <a:r>
              <a:rPr lang="en-MY" sz="1200" dirty="0">
                <a:solidFill>
                  <a:schemeClr val="accent1"/>
                </a:solidFill>
              </a:rPr>
              <a:t> </a:t>
            </a:r>
            <a:r>
              <a:rPr lang="en-MY" sz="1200" dirty="0" err="1">
                <a:solidFill>
                  <a:schemeClr val="accent1"/>
                </a:solidFill>
              </a:rPr>
              <a:t>pelajar</a:t>
            </a:r>
            <a:r>
              <a:rPr lang="en-MY" sz="1200" dirty="0">
                <a:solidFill>
                  <a:schemeClr val="accent1"/>
                </a:solidFill>
              </a:rPr>
              <a:t> </a:t>
            </a:r>
            <a:r>
              <a:rPr lang="en-MY" sz="1200" dirty="0" err="1">
                <a:solidFill>
                  <a:schemeClr val="accent1"/>
                </a:solidFill>
              </a:rPr>
              <a:t>pascasiswazah</a:t>
            </a:r>
            <a:r>
              <a:rPr lang="en-MY" sz="1200" dirty="0">
                <a:solidFill>
                  <a:schemeClr val="accent1"/>
                </a:solidFill>
              </a:rPr>
              <a:t> </a:t>
            </a:r>
            <a:r>
              <a:rPr lang="en-MY" sz="1200" dirty="0" err="1">
                <a:solidFill>
                  <a:schemeClr val="accent1"/>
                </a:solidFill>
              </a:rPr>
              <a:t>terhadap</a:t>
            </a:r>
            <a:r>
              <a:rPr lang="en-MY" sz="1200" dirty="0">
                <a:solidFill>
                  <a:schemeClr val="accent1"/>
                </a:solidFill>
              </a:rPr>
              <a:t> </a:t>
            </a:r>
            <a:r>
              <a:rPr lang="en-MY" sz="1200" dirty="0" err="1">
                <a:solidFill>
                  <a:schemeClr val="accent1"/>
                </a:solidFill>
              </a:rPr>
              <a:t>Sains</a:t>
            </a:r>
            <a:r>
              <a:rPr lang="en-MY" sz="1200" dirty="0">
                <a:solidFill>
                  <a:schemeClr val="accent1"/>
                </a:solidFill>
              </a:rPr>
              <a:t> Terbuka, </a:t>
            </a:r>
            <a:r>
              <a:rPr lang="en-MY" sz="1200" dirty="0" err="1">
                <a:solidFill>
                  <a:schemeClr val="accent1"/>
                </a:solidFill>
              </a:rPr>
              <a:t>antaranya</a:t>
            </a:r>
            <a:r>
              <a:rPr lang="en-MY" sz="1200" dirty="0">
                <a:solidFill>
                  <a:schemeClr val="accent1"/>
                </a:solidFill>
              </a:rPr>
              <a:t>:</a:t>
            </a:r>
            <a:endParaRPr lang="en-US" sz="1200" dirty="0">
              <a:solidFill>
                <a:schemeClr val="accent1"/>
              </a:solidFill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MY" sz="1200" dirty="0" err="1">
                <a:solidFill>
                  <a:schemeClr val="accent1"/>
                </a:solidFill>
              </a:rPr>
              <a:t>Bengkel</a:t>
            </a:r>
            <a:r>
              <a:rPr lang="en-MY" sz="1200" dirty="0">
                <a:solidFill>
                  <a:schemeClr val="accent1"/>
                </a:solidFill>
              </a:rPr>
              <a:t> </a:t>
            </a:r>
            <a:r>
              <a:rPr lang="en-MY" sz="1200" dirty="0" err="1">
                <a:solidFill>
                  <a:schemeClr val="accent1"/>
                </a:solidFill>
              </a:rPr>
              <a:t>pengenalan</a:t>
            </a:r>
            <a:r>
              <a:rPr lang="en-MY" sz="1200" dirty="0">
                <a:solidFill>
                  <a:schemeClr val="accent1"/>
                </a:solidFill>
              </a:rPr>
              <a:t> </a:t>
            </a:r>
            <a:r>
              <a:rPr lang="en-MY" sz="1200" dirty="0" err="1">
                <a:solidFill>
                  <a:schemeClr val="accent1"/>
                </a:solidFill>
              </a:rPr>
              <a:t>Sains</a:t>
            </a:r>
            <a:r>
              <a:rPr lang="en-MY" sz="1200" dirty="0">
                <a:solidFill>
                  <a:schemeClr val="accent1"/>
                </a:solidFill>
              </a:rPr>
              <a:t> Terbuka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MY" sz="1200" dirty="0" err="1">
                <a:solidFill>
                  <a:schemeClr val="accent1"/>
                </a:solidFill>
              </a:rPr>
              <a:t>Latihan</a:t>
            </a:r>
            <a:r>
              <a:rPr lang="en-MY" sz="1200" dirty="0">
                <a:solidFill>
                  <a:schemeClr val="accent1"/>
                </a:solidFill>
              </a:rPr>
              <a:t> </a:t>
            </a:r>
            <a:r>
              <a:rPr lang="en-MY" sz="1200" dirty="0" err="1">
                <a:solidFill>
                  <a:schemeClr val="accent1"/>
                </a:solidFill>
              </a:rPr>
              <a:t>penggunaan</a:t>
            </a:r>
            <a:r>
              <a:rPr lang="en-MY" sz="1200" dirty="0">
                <a:solidFill>
                  <a:schemeClr val="accent1"/>
                </a:solidFill>
              </a:rPr>
              <a:t> </a:t>
            </a:r>
            <a:r>
              <a:rPr lang="en-MY" sz="1200" dirty="0" err="1">
                <a:solidFill>
                  <a:schemeClr val="accent1"/>
                </a:solidFill>
              </a:rPr>
              <a:t>repositori</a:t>
            </a:r>
            <a:r>
              <a:rPr lang="en-MY" sz="1200" dirty="0">
                <a:solidFill>
                  <a:schemeClr val="accent1"/>
                </a:solidFill>
              </a:rPr>
              <a:t> data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MY" sz="1200" dirty="0" err="1">
                <a:solidFill>
                  <a:schemeClr val="accent1"/>
                </a:solidFill>
              </a:rPr>
              <a:t>Sesi</a:t>
            </a:r>
            <a:r>
              <a:rPr lang="en-MY" sz="1200" dirty="0">
                <a:solidFill>
                  <a:schemeClr val="accent1"/>
                </a:solidFill>
              </a:rPr>
              <a:t> </a:t>
            </a:r>
            <a:r>
              <a:rPr lang="en-MY" sz="1200" dirty="0" err="1">
                <a:solidFill>
                  <a:schemeClr val="accent1"/>
                </a:solidFill>
              </a:rPr>
              <a:t>pengurusan</a:t>
            </a:r>
            <a:r>
              <a:rPr lang="en-MY" sz="1200" dirty="0">
                <a:solidFill>
                  <a:schemeClr val="accent1"/>
                </a:solidFill>
              </a:rPr>
              <a:t> data </a:t>
            </a:r>
            <a:r>
              <a:rPr lang="en-MY" sz="1200" dirty="0" err="1">
                <a:solidFill>
                  <a:schemeClr val="accent1"/>
                </a:solidFill>
              </a:rPr>
              <a:t>penyelidikan</a:t>
            </a:r>
            <a:r>
              <a:rPr lang="en-MY" sz="1200" dirty="0">
                <a:solidFill>
                  <a:schemeClr val="accent1"/>
                </a:solidFill>
              </a:rPr>
              <a:t> (RDM)</a:t>
            </a:r>
            <a:endParaRPr lang="en-MY" sz="1600" dirty="0"/>
          </a:p>
        </p:txBody>
      </p:sp>
    </p:spTree>
    <p:extLst>
      <p:ext uri="{BB962C8B-B14F-4D97-AF65-F5344CB8AC3E}">
        <p14:creationId xmlns:p14="http://schemas.microsoft.com/office/powerpoint/2010/main" val="19754063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FDE5094-AB80-4D5E-A439-9E1CF8354BDA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407368" y="1412776"/>
            <a:ext cx="6336704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dirty="0" err="1">
                <a:solidFill>
                  <a:schemeClr val="accent1"/>
                </a:solidFill>
              </a:rPr>
              <a:t>Repositori</a:t>
            </a:r>
            <a:r>
              <a:rPr lang="en-MY" dirty="0">
                <a:solidFill>
                  <a:schemeClr val="accent1"/>
                </a:solidFill>
              </a:rPr>
              <a:t> data, </a:t>
            </a:r>
            <a:r>
              <a:rPr lang="en-MY" dirty="0" err="1">
                <a:solidFill>
                  <a:schemeClr val="accent1"/>
                </a:solidFill>
              </a:rPr>
              <a:t>Dataverse</a:t>
            </a:r>
            <a:r>
              <a:rPr lang="en-MY" dirty="0">
                <a:solidFill>
                  <a:schemeClr val="accent1"/>
                </a:solidFill>
              </a:rPr>
              <a:t> </a:t>
            </a:r>
            <a:r>
              <a:rPr lang="en-MY" dirty="0" err="1">
                <a:solidFill>
                  <a:schemeClr val="accent1"/>
                </a:solidFill>
              </a:rPr>
              <a:t>merupakan</a:t>
            </a:r>
            <a:r>
              <a:rPr lang="en-MY" dirty="0">
                <a:solidFill>
                  <a:schemeClr val="accent1"/>
                </a:solidFill>
              </a:rPr>
              <a:t> </a:t>
            </a:r>
            <a:r>
              <a:rPr lang="en-MY" dirty="0" err="1">
                <a:solidFill>
                  <a:schemeClr val="accent1"/>
                </a:solidFill>
              </a:rPr>
              <a:t>repositori</a:t>
            </a:r>
            <a:r>
              <a:rPr lang="en-MY" dirty="0">
                <a:solidFill>
                  <a:schemeClr val="accent1"/>
                </a:solidFill>
              </a:rPr>
              <a:t> </a:t>
            </a:r>
            <a:r>
              <a:rPr lang="en-MY" dirty="0" err="1">
                <a:solidFill>
                  <a:schemeClr val="accent1"/>
                </a:solidFill>
              </a:rPr>
              <a:t>institusi</a:t>
            </a:r>
            <a:r>
              <a:rPr lang="en-MY" dirty="0">
                <a:solidFill>
                  <a:schemeClr val="accent1"/>
                </a:solidFill>
              </a:rPr>
              <a:t> yang </a:t>
            </a:r>
            <a:r>
              <a:rPr lang="en-MY" dirty="0" err="1">
                <a:solidFill>
                  <a:schemeClr val="accent1"/>
                </a:solidFill>
              </a:rPr>
              <a:t>digunakan</a:t>
            </a:r>
            <a:r>
              <a:rPr lang="en-MY" dirty="0">
                <a:solidFill>
                  <a:schemeClr val="accent1"/>
                </a:solidFill>
              </a:rPr>
              <a:t> </a:t>
            </a:r>
            <a:r>
              <a:rPr lang="en-MY" dirty="0" err="1">
                <a:solidFill>
                  <a:schemeClr val="accent1"/>
                </a:solidFill>
              </a:rPr>
              <a:t>untuk</a:t>
            </a:r>
            <a:r>
              <a:rPr lang="en-MY" dirty="0">
                <a:solidFill>
                  <a:schemeClr val="accent1"/>
                </a:solidFill>
              </a:rPr>
              <a:t> </a:t>
            </a:r>
            <a:r>
              <a:rPr lang="en-MY" dirty="0" err="1">
                <a:solidFill>
                  <a:schemeClr val="accent1"/>
                </a:solidFill>
              </a:rPr>
              <a:t>menyimpan</a:t>
            </a:r>
            <a:r>
              <a:rPr lang="en-MY" dirty="0">
                <a:solidFill>
                  <a:schemeClr val="accent1"/>
                </a:solidFill>
              </a:rPr>
              <a:t> </a:t>
            </a:r>
            <a:r>
              <a:rPr lang="en-MY" dirty="0" err="1">
                <a:solidFill>
                  <a:schemeClr val="accent1"/>
                </a:solidFill>
              </a:rPr>
              <a:t>dan</a:t>
            </a:r>
            <a:r>
              <a:rPr lang="en-MY" dirty="0">
                <a:solidFill>
                  <a:schemeClr val="accent1"/>
                </a:solidFill>
              </a:rPr>
              <a:t> </a:t>
            </a:r>
            <a:r>
              <a:rPr lang="en-MY" dirty="0" err="1">
                <a:solidFill>
                  <a:schemeClr val="accent1"/>
                </a:solidFill>
              </a:rPr>
              <a:t>berkongsi</a:t>
            </a:r>
            <a:r>
              <a:rPr lang="en-MY" dirty="0">
                <a:solidFill>
                  <a:schemeClr val="accent1"/>
                </a:solidFill>
              </a:rPr>
              <a:t> dataset </a:t>
            </a:r>
            <a:r>
              <a:rPr lang="en-MY" dirty="0" err="1">
                <a:solidFill>
                  <a:schemeClr val="accent1"/>
                </a:solidFill>
              </a:rPr>
              <a:t>penyelidikan</a:t>
            </a:r>
            <a:r>
              <a:rPr lang="en-MY" dirty="0">
                <a:solidFill>
                  <a:schemeClr val="accent1"/>
                </a:solidFill>
              </a:rPr>
              <a:t> </a:t>
            </a:r>
            <a:r>
              <a:rPr lang="en-MY" dirty="0" err="1">
                <a:solidFill>
                  <a:schemeClr val="accent1"/>
                </a:solidFill>
              </a:rPr>
              <a:t>secara</a:t>
            </a:r>
            <a:r>
              <a:rPr lang="en-MY" dirty="0">
                <a:solidFill>
                  <a:schemeClr val="accent1"/>
                </a:solidFill>
              </a:rPr>
              <a:t> </a:t>
            </a:r>
            <a:r>
              <a:rPr lang="en-MY" dirty="0" err="1">
                <a:solidFill>
                  <a:schemeClr val="accent1"/>
                </a:solidFill>
              </a:rPr>
              <a:t>sistematik</a:t>
            </a:r>
            <a:r>
              <a:rPr lang="en-MY" dirty="0">
                <a:solidFill>
                  <a:schemeClr val="accent1"/>
                </a:solidFill>
              </a:rPr>
              <a:t>. </a:t>
            </a:r>
            <a:br>
              <a:rPr lang="en-MY" dirty="0">
                <a:solidFill>
                  <a:schemeClr val="accent1"/>
                </a:solidFill>
              </a:rPr>
            </a:br>
            <a:r>
              <a:rPr lang="en-MY" dirty="0">
                <a:solidFill>
                  <a:schemeClr val="accent1"/>
                </a:solidFill>
              </a:rPr>
              <a:t>( </a:t>
            </a:r>
            <a:r>
              <a:rPr lang="en-MY" dirty="0">
                <a:solidFill>
                  <a:schemeClr val="accent1"/>
                </a:solidFill>
                <a:hlinkClick r:id="rId2"/>
              </a:rPr>
              <a:t>https://researchdata.um.edu.my</a:t>
            </a:r>
            <a:r>
              <a:rPr lang="en-MY" dirty="0">
                <a:solidFill>
                  <a:schemeClr val="accent1"/>
                </a:solidFill>
              </a:rPr>
              <a:t> 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MY" dirty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dirty="0" err="1">
                <a:solidFill>
                  <a:schemeClr val="accent1"/>
                </a:solidFill>
              </a:rPr>
              <a:t>Setiap</a:t>
            </a:r>
            <a:r>
              <a:rPr lang="en-MY" dirty="0">
                <a:solidFill>
                  <a:schemeClr val="accent1"/>
                </a:solidFill>
              </a:rPr>
              <a:t> dataset yang </a:t>
            </a:r>
            <a:r>
              <a:rPr lang="en-MY" dirty="0" err="1">
                <a:solidFill>
                  <a:schemeClr val="accent1"/>
                </a:solidFill>
              </a:rPr>
              <a:t>dimuat</a:t>
            </a:r>
            <a:r>
              <a:rPr lang="en-MY" dirty="0">
                <a:solidFill>
                  <a:schemeClr val="accent1"/>
                </a:solidFill>
              </a:rPr>
              <a:t> </a:t>
            </a:r>
            <a:r>
              <a:rPr lang="en-MY" dirty="0" err="1">
                <a:solidFill>
                  <a:schemeClr val="accent1"/>
                </a:solidFill>
              </a:rPr>
              <a:t>naik</a:t>
            </a:r>
            <a:r>
              <a:rPr lang="en-MY" dirty="0">
                <a:solidFill>
                  <a:schemeClr val="accent1"/>
                </a:solidFill>
              </a:rPr>
              <a:t> </a:t>
            </a:r>
            <a:r>
              <a:rPr lang="en-MY" dirty="0" err="1">
                <a:solidFill>
                  <a:schemeClr val="accent1"/>
                </a:solidFill>
              </a:rPr>
              <a:t>akan</a:t>
            </a:r>
            <a:r>
              <a:rPr lang="en-MY" dirty="0">
                <a:solidFill>
                  <a:schemeClr val="accent1"/>
                </a:solidFill>
              </a:rPr>
              <a:t> </a:t>
            </a:r>
            <a:r>
              <a:rPr lang="en-MY" dirty="0" err="1">
                <a:solidFill>
                  <a:schemeClr val="accent1"/>
                </a:solidFill>
              </a:rPr>
              <a:t>diberikan</a:t>
            </a:r>
            <a:r>
              <a:rPr lang="en-MY" dirty="0">
                <a:solidFill>
                  <a:schemeClr val="accent1"/>
                </a:solidFill>
              </a:rPr>
              <a:t> </a:t>
            </a:r>
            <a:r>
              <a:rPr lang="en-MY" b="1" dirty="0">
                <a:solidFill>
                  <a:schemeClr val="accent1"/>
                </a:solidFill>
              </a:rPr>
              <a:t>Digital Object Identifier (DOI). </a:t>
            </a:r>
            <a:r>
              <a:rPr lang="en-MY" dirty="0">
                <a:solidFill>
                  <a:schemeClr val="accent1"/>
                </a:solidFill>
              </a:rPr>
              <a:t>Dataset yang </a:t>
            </a:r>
            <a:r>
              <a:rPr lang="en-MY" dirty="0" err="1">
                <a:solidFill>
                  <a:schemeClr val="accent1"/>
                </a:solidFill>
              </a:rPr>
              <a:t>dimuatnaik</a:t>
            </a:r>
            <a:r>
              <a:rPr lang="en-MY" dirty="0">
                <a:solidFill>
                  <a:schemeClr val="accent1"/>
                </a:solidFill>
              </a:rPr>
              <a:t> </a:t>
            </a:r>
            <a:r>
              <a:rPr lang="en-MY" dirty="0" err="1">
                <a:solidFill>
                  <a:schemeClr val="accent1"/>
                </a:solidFill>
              </a:rPr>
              <a:t>ke</a:t>
            </a:r>
            <a:r>
              <a:rPr lang="en-MY" dirty="0">
                <a:solidFill>
                  <a:schemeClr val="accent1"/>
                </a:solidFill>
              </a:rPr>
              <a:t> </a:t>
            </a:r>
            <a:r>
              <a:rPr lang="en-MY" dirty="0" err="1">
                <a:solidFill>
                  <a:schemeClr val="accent1"/>
                </a:solidFill>
              </a:rPr>
              <a:t>dalam</a:t>
            </a:r>
            <a:r>
              <a:rPr lang="en-MY" dirty="0">
                <a:solidFill>
                  <a:schemeClr val="accent1"/>
                </a:solidFill>
              </a:rPr>
              <a:t> </a:t>
            </a:r>
            <a:r>
              <a:rPr lang="en-MY" dirty="0" err="1">
                <a:solidFill>
                  <a:schemeClr val="accent1"/>
                </a:solidFill>
              </a:rPr>
              <a:t>repositori</a:t>
            </a:r>
            <a:r>
              <a:rPr lang="en-MY" dirty="0">
                <a:solidFill>
                  <a:schemeClr val="accent1"/>
                </a:solidFill>
              </a:rPr>
              <a:t> </a:t>
            </a:r>
            <a:r>
              <a:rPr lang="en-MY" dirty="0" err="1">
                <a:solidFill>
                  <a:schemeClr val="accent1"/>
                </a:solidFill>
              </a:rPr>
              <a:t>boleh</a:t>
            </a:r>
            <a:r>
              <a:rPr lang="en-MY" dirty="0">
                <a:solidFill>
                  <a:schemeClr val="accent1"/>
                </a:solidFill>
              </a:rPr>
              <a:t> </a:t>
            </a:r>
            <a:r>
              <a:rPr lang="en-MY" dirty="0" err="1">
                <a:solidFill>
                  <a:schemeClr val="accent1"/>
                </a:solidFill>
              </a:rPr>
              <a:t>meningkat</a:t>
            </a:r>
            <a:r>
              <a:rPr lang="en-MY" dirty="0">
                <a:solidFill>
                  <a:schemeClr val="accent1"/>
                </a:solidFill>
              </a:rPr>
              <a:t> </a:t>
            </a:r>
            <a:r>
              <a:rPr lang="en-MY" dirty="0" err="1">
                <a:solidFill>
                  <a:schemeClr val="accent1"/>
                </a:solidFill>
              </a:rPr>
              <a:t>keterlihatan</a:t>
            </a:r>
            <a:r>
              <a:rPr lang="en-MY" dirty="0">
                <a:solidFill>
                  <a:schemeClr val="accent1"/>
                </a:solidFill>
              </a:rPr>
              <a:t> data </a:t>
            </a:r>
            <a:r>
              <a:rPr lang="en-MY" dirty="0" err="1">
                <a:solidFill>
                  <a:schemeClr val="accent1"/>
                </a:solidFill>
              </a:rPr>
              <a:t>dan</a:t>
            </a:r>
            <a:r>
              <a:rPr lang="en-MY" dirty="0">
                <a:solidFill>
                  <a:schemeClr val="accent1"/>
                </a:solidFill>
              </a:rPr>
              <a:t> </a:t>
            </a:r>
            <a:r>
              <a:rPr lang="en-MY" dirty="0" err="1">
                <a:solidFill>
                  <a:schemeClr val="accent1"/>
                </a:solidFill>
              </a:rPr>
              <a:t>memastikan</a:t>
            </a:r>
            <a:r>
              <a:rPr lang="en-MY" dirty="0">
                <a:solidFill>
                  <a:schemeClr val="accent1"/>
                </a:solidFill>
              </a:rPr>
              <a:t> </a:t>
            </a:r>
            <a:r>
              <a:rPr lang="en-MY" dirty="0" err="1">
                <a:solidFill>
                  <a:schemeClr val="accent1"/>
                </a:solidFill>
              </a:rPr>
              <a:t>pemeliharaan</a:t>
            </a:r>
            <a:r>
              <a:rPr lang="en-MY" dirty="0">
                <a:solidFill>
                  <a:schemeClr val="accent1"/>
                </a:solidFill>
              </a:rPr>
              <a:t> </a:t>
            </a:r>
            <a:r>
              <a:rPr lang="en-MY" dirty="0" err="1">
                <a:solidFill>
                  <a:schemeClr val="accent1"/>
                </a:solidFill>
              </a:rPr>
              <a:t>untuk</a:t>
            </a:r>
            <a:r>
              <a:rPr lang="en-MY" dirty="0">
                <a:solidFill>
                  <a:schemeClr val="accent1"/>
                </a:solidFill>
              </a:rPr>
              <a:t> </a:t>
            </a:r>
            <a:r>
              <a:rPr lang="en-MY" dirty="0" err="1">
                <a:solidFill>
                  <a:schemeClr val="accent1"/>
                </a:solidFill>
              </a:rPr>
              <a:t>jangka</a:t>
            </a:r>
            <a:r>
              <a:rPr lang="en-MY" dirty="0">
                <a:solidFill>
                  <a:schemeClr val="accent1"/>
                </a:solidFill>
              </a:rPr>
              <a:t> </a:t>
            </a:r>
            <a:r>
              <a:rPr lang="en-MY" dirty="0" err="1">
                <a:solidFill>
                  <a:schemeClr val="accent1"/>
                </a:solidFill>
              </a:rPr>
              <a:t>panjang</a:t>
            </a:r>
            <a:r>
              <a:rPr lang="en-MY" dirty="0">
                <a:solidFill>
                  <a:schemeClr val="accent1"/>
                </a:solidFill>
              </a:rPr>
              <a:t>.</a:t>
            </a:r>
            <a:br>
              <a:rPr lang="en-MY" strike="sngStrike" dirty="0">
                <a:solidFill>
                  <a:schemeClr val="accent1"/>
                </a:solidFill>
              </a:rPr>
            </a:br>
            <a:endParaRPr lang="en-MY" dirty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dirty="0">
                <a:solidFill>
                  <a:schemeClr val="accent1"/>
                </a:solidFill>
              </a:rPr>
              <a:t>Platform </a:t>
            </a:r>
            <a:r>
              <a:rPr lang="en-MY" dirty="0" err="1">
                <a:solidFill>
                  <a:schemeClr val="accent1"/>
                </a:solidFill>
              </a:rPr>
              <a:t>ini</a:t>
            </a:r>
            <a:r>
              <a:rPr lang="en-MY" dirty="0">
                <a:solidFill>
                  <a:schemeClr val="accent1"/>
                </a:solidFill>
              </a:rPr>
              <a:t> </a:t>
            </a:r>
            <a:r>
              <a:rPr lang="en-MY" dirty="0" err="1">
                <a:solidFill>
                  <a:schemeClr val="accent1"/>
                </a:solidFill>
              </a:rPr>
              <a:t>menyokong</a:t>
            </a:r>
            <a:r>
              <a:rPr lang="en-MY" dirty="0">
                <a:solidFill>
                  <a:schemeClr val="accent1"/>
                </a:solidFill>
              </a:rPr>
              <a:t> </a:t>
            </a:r>
            <a:r>
              <a:rPr lang="en-MY" dirty="0" err="1">
                <a:solidFill>
                  <a:schemeClr val="accent1"/>
                </a:solidFill>
              </a:rPr>
              <a:t>pelbagai</a:t>
            </a:r>
            <a:r>
              <a:rPr lang="en-MY" dirty="0">
                <a:solidFill>
                  <a:schemeClr val="accent1"/>
                </a:solidFill>
              </a:rPr>
              <a:t> </a:t>
            </a:r>
            <a:r>
              <a:rPr lang="en-MY" dirty="0" err="1">
                <a:solidFill>
                  <a:schemeClr val="accent1"/>
                </a:solidFill>
              </a:rPr>
              <a:t>tahap</a:t>
            </a:r>
            <a:r>
              <a:rPr lang="en-MY" dirty="0">
                <a:solidFill>
                  <a:schemeClr val="accent1"/>
                </a:solidFill>
              </a:rPr>
              <a:t> </a:t>
            </a:r>
            <a:r>
              <a:rPr lang="en-MY" dirty="0" err="1">
                <a:solidFill>
                  <a:schemeClr val="accent1"/>
                </a:solidFill>
              </a:rPr>
              <a:t>akses</a:t>
            </a:r>
            <a:r>
              <a:rPr lang="en-MY" dirty="0">
                <a:solidFill>
                  <a:schemeClr val="accent1"/>
                </a:solidFill>
              </a:rPr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MY" dirty="0">
                <a:solidFill>
                  <a:schemeClr val="accent1"/>
                </a:solidFill>
              </a:rPr>
              <a:t>Terbuka (open access)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MY" dirty="0" err="1">
                <a:solidFill>
                  <a:schemeClr val="accent1"/>
                </a:solidFill>
              </a:rPr>
              <a:t>Terhad</a:t>
            </a:r>
            <a:r>
              <a:rPr lang="en-MY" dirty="0">
                <a:solidFill>
                  <a:schemeClr val="accent1"/>
                </a:solidFill>
              </a:rPr>
              <a:t> (restricted access)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MY" dirty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dirty="0">
                <a:solidFill>
                  <a:schemeClr val="accent1"/>
                </a:solidFill>
              </a:rPr>
              <a:t>Kami </a:t>
            </a:r>
            <a:r>
              <a:rPr lang="en-MY" dirty="0" err="1">
                <a:solidFill>
                  <a:schemeClr val="accent1"/>
                </a:solidFill>
              </a:rPr>
              <a:t>menyediakan</a:t>
            </a:r>
            <a:r>
              <a:rPr lang="en-MY" dirty="0">
                <a:solidFill>
                  <a:schemeClr val="accent1"/>
                </a:solidFill>
              </a:rPr>
              <a:t> </a:t>
            </a:r>
            <a:r>
              <a:rPr lang="en-MY" dirty="0" err="1">
                <a:solidFill>
                  <a:schemeClr val="accent1"/>
                </a:solidFill>
              </a:rPr>
              <a:t>bantuan</a:t>
            </a:r>
            <a:r>
              <a:rPr lang="en-MY" dirty="0">
                <a:solidFill>
                  <a:schemeClr val="accent1"/>
                </a:solidFill>
              </a:rPr>
              <a:t> </a:t>
            </a:r>
            <a:r>
              <a:rPr lang="en-MY" dirty="0" err="1">
                <a:solidFill>
                  <a:schemeClr val="accent1"/>
                </a:solidFill>
              </a:rPr>
              <a:t>untuk</a:t>
            </a:r>
            <a:r>
              <a:rPr lang="en-MY" dirty="0">
                <a:solidFill>
                  <a:schemeClr val="accent1"/>
                </a:solidFill>
              </a:rPr>
              <a:t> </a:t>
            </a:r>
            <a:r>
              <a:rPr lang="en-MY" dirty="0" err="1">
                <a:solidFill>
                  <a:schemeClr val="accent1"/>
                </a:solidFill>
              </a:rPr>
              <a:t>khidmat</a:t>
            </a:r>
            <a:r>
              <a:rPr lang="en-MY" dirty="0">
                <a:solidFill>
                  <a:schemeClr val="accent1"/>
                </a:solidFill>
              </a:rPr>
              <a:t> </a:t>
            </a:r>
            <a:r>
              <a:rPr lang="en-MY" dirty="0" err="1">
                <a:solidFill>
                  <a:schemeClr val="accent1"/>
                </a:solidFill>
              </a:rPr>
              <a:t>nasihat</a:t>
            </a:r>
            <a:r>
              <a:rPr lang="en-MY" dirty="0">
                <a:solidFill>
                  <a:schemeClr val="accent1"/>
                </a:solidFill>
              </a:rPr>
              <a:t> </a:t>
            </a:r>
            <a:r>
              <a:rPr lang="en-MY" dirty="0" err="1">
                <a:solidFill>
                  <a:schemeClr val="accent1"/>
                </a:solidFill>
              </a:rPr>
              <a:t>dari</a:t>
            </a:r>
            <a:r>
              <a:rPr lang="en-MY" dirty="0">
                <a:solidFill>
                  <a:schemeClr val="accent1"/>
                </a:solidFill>
              </a:rPr>
              <a:t> </a:t>
            </a:r>
            <a:r>
              <a:rPr lang="en-MY" dirty="0" err="1">
                <a:solidFill>
                  <a:schemeClr val="accent1"/>
                </a:solidFill>
              </a:rPr>
              <a:t>segi</a:t>
            </a:r>
            <a:r>
              <a:rPr lang="en-MY" dirty="0">
                <a:solidFill>
                  <a:schemeClr val="accent1"/>
                </a:solidFill>
              </a:rPr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MY" dirty="0">
                <a:solidFill>
                  <a:schemeClr val="accent1"/>
                </a:solidFill>
              </a:rPr>
              <a:t>Proses </a:t>
            </a:r>
            <a:r>
              <a:rPr lang="en-MY" dirty="0" err="1">
                <a:solidFill>
                  <a:schemeClr val="accent1"/>
                </a:solidFill>
              </a:rPr>
              <a:t>muat</a:t>
            </a:r>
            <a:r>
              <a:rPr lang="en-MY" dirty="0">
                <a:solidFill>
                  <a:schemeClr val="accent1"/>
                </a:solidFill>
              </a:rPr>
              <a:t> </a:t>
            </a:r>
            <a:r>
              <a:rPr lang="en-MY" dirty="0" err="1">
                <a:solidFill>
                  <a:schemeClr val="accent1"/>
                </a:solidFill>
              </a:rPr>
              <a:t>naik</a:t>
            </a:r>
            <a:r>
              <a:rPr lang="en-MY" dirty="0">
                <a:solidFill>
                  <a:schemeClr val="accent1"/>
                </a:solidFill>
              </a:rPr>
              <a:t> dataset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MY" dirty="0" err="1">
                <a:solidFill>
                  <a:schemeClr val="accent1"/>
                </a:solidFill>
              </a:rPr>
              <a:t>Penyediaan</a:t>
            </a:r>
            <a:r>
              <a:rPr lang="en-MY" dirty="0">
                <a:solidFill>
                  <a:schemeClr val="accent1"/>
                </a:solidFill>
              </a:rPr>
              <a:t> metadata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MY" dirty="0" err="1">
                <a:solidFill>
                  <a:schemeClr val="accent1"/>
                </a:solidFill>
              </a:rPr>
              <a:t>Penentuan</a:t>
            </a:r>
            <a:r>
              <a:rPr lang="en-MY" dirty="0">
                <a:solidFill>
                  <a:schemeClr val="accent1"/>
                </a:solidFill>
              </a:rPr>
              <a:t> </a:t>
            </a:r>
            <a:r>
              <a:rPr lang="en-MY" dirty="0" err="1">
                <a:solidFill>
                  <a:schemeClr val="accent1"/>
                </a:solidFill>
              </a:rPr>
              <a:t>tahap</a:t>
            </a:r>
            <a:r>
              <a:rPr lang="en-MY" dirty="0">
                <a:solidFill>
                  <a:schemeClr val="accent1"/>
                </a:solidFill>
              </a:rPr>
              <a:t> </a:t>
            </a:r>
            <a:r>
              <a:rPr lang="en-MY" dirty="0" err="1">
                <a:solidFill>
                  <a:schemeClr val="accent1"/>
                </a:solidFill>
              </a:rPr>
              <a:t>akses</a:t>
            </a:r>
            <a:r>
              <a:rPr lang="en-MY" dirty="0">
                <a:solidFill>
                  <a:schemeClr val="accent1"/>
                </a:solidFill>
              </a:rPr>
              <a:t> yang </a:t>
            </a:r>
            <a:r>
              <a:rPr lang="en-MY" dirty="0" err="1">
                <a:solidFill>
                  <a:schemeClr val="accent1"/>
                </a:solidFill>
              </a:rPr>
              <a:t>sesuai</a:t>
            </a:r>
            <a:endParaRPr lang="en-MY" dirty="0">
              <a:solidFill>
                <a:schemeClr val="accent1"/>
              </a:solidFill>
            </a:endParaRPr>
          </a:p>
          <a:p>
            <a:pPr lvl="1"/>
            <a:r>
              <a:rPr lang="en-MY" dirty="0">
                <a:solidFill>
                  <a:schemeClr val="accent1"/>
                </a:solidFill>
              </a:rPr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MY" dirty="0"/>
          </a:p>
        </p:txBody>
      </p:sp>
      <p:sp>
        <p:nvSpPr>
          <p:cNvPr id="34" name="Title 1"/>
          <p:cNvSpPr>
            <a:spLocks noGrp="1"/>
          </p:cNvSpPr>
          <p:nvPr>
            <p:ph type="title"/>
          </p:nvPr>
        </p:nvSpPr>
        <p:spPr>
          <a:xfrm>
            <a:off x="767408" y="444693"/>
            <a:ext cx="10515600" cy="1325563"/>
          </a:xfrm>
        </p:spPr>
        <p:txBody>
          <a:bodyPr>
            <a:normAutofit/>
          </a:bodyPr>
          <a:lstStyle/>
          <a:p>
            <a:r>
              <a:rPr lang="en-MY" dirty="0" err="1"/>
              <a:t>Repositori</a:t>
            </a:r>
            <a:r>
              <a:rPr lang="en-MY" dirty="0"/>
              <a:t> Data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89" r="8639"/>
          <a:stretch/>
        </p:blipFill>
        <p:spPr>
          <a:xfrm>
            <a:off x="6659195" y="1916832"/>
            <a:ext cx="5280107" cy="4022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2849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BD40B6B-562E-A647-D031-5B8269B26EDE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1624" y="1179188"/>
            <a:ext cx="6120680" cy="44996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B74166-DB3C-3B30-9B7A-74C7D5C8124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FDE5094-AB80-4D5E-A439-9E1CF8354BDA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1632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0B85C10-701D-FDF6-E5B2-193F157B226C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7608" y="1154268"/>
            <a:ext cx="7056784" cy="519629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B7B6C0-B1BA-7D70-5527-FDE695CAA14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FDE5094-AB80-4D5E-A439-9E1CF8354BDA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485660"/>
      </p:ext>
    </p:extLst>
  </p:cSld>
  <p:clrMapOvr>
    <a:masterClrMapping/>
  </p:clrMapOvr>
</p:sld>
</file>

<file path=ppt/theme/theme1.xml><?xml version="1.0" encoding="utf-8"?>
<a:theme xmlns:a="http://schemas.openxmlformats.org/drawingml/2006/main" name="UM PowerPoint Template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2060"/>
      </a:accent1>
      <a:accent2>
        <a:srgbClr val="C00000"/>
      </a:accent2>
      <a:accent3>
        <a:srgbClr val="F6CC18"/>
      </a:accent3>
      <a:accent4>
        <a:srgbClr val="7030A0"/>
      </a:accent4>
      <a:accent5>
        <a:srgbClr val="0070C0"/>
      </a:accent5>
      <a:accent6>
        <a:srgbClr val="FFC000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M_Slide_Template_2022_2white" id="{1AAD3A9E-F56C-4C03-9FE7-336FF023B69D}" vid="{CDB6C0F7-98BE-450F-813C-10397B8C1FB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A2A61974EB5F4ABD6B0DA8D4A58FEA" ma:contentTypeVersion="14" ma:contentTypeDescription="Create a new document." ma:contentTypeScope="" ma:versionID="13925146d3ec533b894f9fc5105b3d56">
  <xsd:schema xmlns:xsd="http://www.w3.org/2001/XMLSchema" xmlns:xs="http://www.w3.org/2001/XMLSchema" xmlns:p="http://schemas.microsoft.com/office/2006/metadata/properties" xmlns:ns3="355336c5-ae67-454f-93e3-6b739b83d3ce" xmlns:ns4="483ba86c-5330-4fd4-9ff6-053b31bbd571" targetNamespace="http://schemas.microsoft.com/office/2006/metadata/properties" ma:root="true" ma:fieldsID="e19bd46c4d8aa933033baacf642915c8" ns3:_="" ns4:_="">
    <xsd:import namespace="355336c5-ae67-454f-93e3-6b739b83d3ce"/>
    <xsd:import namespace="483ba86c-5330-4fd4-9ff6-053b31bbd571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5336c5-ae67-454f-93e3-6b739b83d3c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7" nillable="true" ma:displayName="Tags" ma:internalName="MediaServiceAutoTags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3ba86c-5330-4fd4-9ff6-053b31bbd57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8F535A9-46D1-4BE0-B1A1-ACA3B127184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6CFE0C4-F285-4499-A2CC-8E43A56BCCA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55336c5-ae67-454f-93e3-6b739b83d3ce"/>
    <ds:schemaRef ds:uri="483ba86c-5330-4fd4-9ff6-053b31bbd57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929EC9C-7399-4988-8153-0DA7E17D532B}">
  <ds:schemaRefs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355336c5-ae67-454f-93e3-6b739b83d3ce"/>
    <ds:schemaRef ds:uri="http://schemas.openxmlformats.org/package/2006/metadata/core-properties"/>
    <ds:schemaRef ds:uri="483ba86c-5330-4fd4-9ff6-053b31bbd571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UM_Slide_Template_2022_2white</Template>
  <TotalTime>14107</TotalTime>
  <Words>560</Words>
  <Application>Microsoft Office PowerPoint</Application>
  <PresentationFormat>Widescreen</PresentationFormat>
  <Paragraphs>83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Aptos</vt:lpstr>
      <vt:lpstr>Calibri</vt:lpstr>
      <vt:lpstr>Outfit</vt:lpstr>
      <vt:lpstr>Wingdings</vt:lpstr>
      <vt:lpstr>Arial</vt:lpstr>
      <vt:lpstr>Garamond</vt:lpstr>
      <vt:lpstr>UM PowerPoint Template</vt:lpstr>
      <vt:lpstr>Sesi Libat Urus Sains Terbuka Bersama Fakulti</vt:lpstr>
      <vt:lpstr>Konsep Sains Terbuka</vt:lpstr>
      <vt:lpstr>Sains Terbuka di Malaysia</vt:lpstr>
      <vt:lpstr>Sains Terbuka di Universiti Malaya</vt:lpstr>
      <vt:lpstr>Peranan Data Steward dan Pustakawan Penghubung</vt:lpstr>
      <vt:lpstr>Sokongan yang Ditawarkan</vt:lpstr>
      <vt:lpstr>Repositori Data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Terima Kasih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Judy Choong</dc:creator>
  <cp:lastModifiedBy>HASLAN BIN TAMJEHI</cp:lastModifiedBy>
  <cp:revision>47</cp:revision>
  <dcterms:created xsi:type="dcterms:W3CDTF">2022-07-27T00:51:35Z</dcterms:created>
  <dcterms:modified xsi:type="dcterms:W3CDTF">2026-06-18T08:17:56Z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0x010100E1A2A61974EB5F4ABD6B0DA8D4A58FEA</vt:lpwstr>
  </property>
</Properties>
</file>